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7" r:id="rId3"/>
    <p:sldId id="257" r:id="rId4"/>
    <p:sldId id="258" r:id="rId5"/>
    <p:sldId id="262" r:id="rId6"/>
    <p:sldId id="263" r:id="rId7"/>
    <p:sldId id="259" r:id="rId8"/>
    <p:sldId id="264" r:id="rId9"/>
    <p:sldId id="260" r:id="rId10"/>
    <p:sldId id="268" r:id="rId11"/>
    <p:sldId id="269"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C7991C-A435-49CB-9E7D-0DE9E2EB9E64}" type="datetimeFigureOut">
              <a:rPr lang="en-US" smtClean="0"/>
              <a:t>8/18/2016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A03C8F-F787-4C60-90FD-8568AF04E2EB}" type="slidenum">
              <a:rPr lang="en-US" smtClean="0"/>
              <a:t>‹#›</a:t>
            </a:fld>
            <a:endParaRPr lang="en-US"/>
          </a:p>
        </p:txBody>
      </p:sp>
    </p:spTree>
    <p:extLst>
      <p:ext uri="{BB962C8B-B14F-4D97-AF65-F5344CB8AC3E}">
        <p14:creationId xmlns:p14="http://schemas.microsoft.com/office/powerpoint/2010/main" val="1070504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58" tIns="46029" rIns="92058" bIns="46029"/>
          <a:lstStyle/>
          <a:p>
            <a:endParaRPr lang="en-IN" altLang="en-US" smtClean="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0" b="1">
                <a:solidFill>
                  <a:schemeClr val="tx1"/>
                </a:solidFill>
                <a:latin typeface="Arial" panose="020B0604020202020204" pitchFamily="34" charset="0"/>
                <a:cs typeface="Arial" panose="020B0604020202020204" pitchFamily="34" charset="0"/>
              </a:defRPr>
            </a:lvl1pPr>
            <a:lvl2pPr marL="742950" indent="-285750" eaLnBrk="0" hangingPunct="0">
              <a:defRPr sz="8000" b="1">
                <a:solidFill>
                  <a:schemeClr val="tx1"/>
                </a:solidFill>
                <a:latin typeface="Arial" panose="020B0604020202020204" pitchFamily="34" charset="0"/>
                <a:cs typeface="Arial" panose="020B0604020202020204" pitchFamily="34" charset="0"/>
              </a:defRPr>
            </a:lvl2pPr>
            <a:lvl3pPr marL="1143000" indent="-228600" eaLnBrk="0" hangingPunct="0">
              <a:defRPr sz="8000" b="1">
                <a:solidFill>
                  <a:schemeClr val="tx1"/>
                </a:solidFill>
                <a:latin typeface="Arial" panose="020B0604020202020204" pitchFamily="34" charset="0"/>
                <a:cs typeface="Arial" panose="020B0604020202020204" pitchFamily="34" charset="0"/>
              </a:defRPr>
            </a:lvl3pPr>
            <a:lvl4pPr marL="1600200" indent="-228600" eaLnBrk="0" hangingPunct="0">
              <a:defRPr sz="8000" b="1">
                <a:solidFill>
                  <a:schemeClr val="tx1"/>
                </a:solidFill>
                <a:latin typeface="Arial" panose="020B0604020202020204" pitchFamily="34" charset="0"/>
                <a:cs typeface="Arial" panose="020B0604020202020204" pitchFamily="34" charset="0"/>
              </a:defRPr>
            </a:lvl4pPr>
            <a:lvl5pPr marL="2057400" indent="-228600" eaLnBrk="0" hangingPunct="0">
              <a:defRPr sz="8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000" b="1">
                <a:solidFill>
                  <a:schemeClr val="tx1"/>
                </a:solidFill>
                <a:latin typeface="Arial" panose="020B0604020202020204" pitchFamily="34" charset="0"/>
                <a:cs typeface="Arial" panose="020B0604020202020204" pitchFamily="34" charset="0"/>
              </a:defRPr>
            </a:lvl9pPr>
          </a:lstStyle>
          <a:p>
            <a:pPr eaLnBrk="1" hangingPunct="1"/>
            <a:fld id="{DE9DBBE8-4C46-4A52-8958-D2E7618F280D}" type="slidenum">
              <a:rPr lang="en-US" altLang="en-US" sz="1200" b="0"/>
              <a:pPr eaLnBrk="1" hangingPunct="1"/>
              <a:t>12</a:t>
            </a:fld>
            <a:endParaRPr lang="en-US" altLang="en-US" sz="1200" b="0"/>
          </a:p>
        </p:txBody>
      </p:sp>
    </p:spTree>
    <p:extLst>
      <p:ext uri="{BB962C8B-B14F-4D97-AF65-F5344CB8AC3E}">
        <p14:creationId xmlns:p14="http://schemas.microsoft.com/office/powerpoint/2010/main" val="3803833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lvl1pPr eaLnBrk="0" hangingPunct="0">
              <a:defRPr sz="8000" b="1">
                <a:solidFill>
                  <a:schemeClr val="tx1"/>
                </a:solidFill>
                <a:latin typeface="Arial" panose="020B0604020202020204" pitchFamily="34" charset="0"/>
                <a:cs typeface="Arial" panose="020B0604020202020204" pitchFamily="34" charset="0"/>
              </a:defRPr>
            </a:lvl1pPr>
            <a:lvl2pPr marL="742950" indent="-285750" eaLnBrk="0" hangingPunct="0">
              <a:defRPr sz="8000" b="1">
                <a:solidFill>
                  <a:schemeClr val="tx1"/>
                </a:solidFill>
                <a:latin typeface="Arial" panose="020B0604020202020204" pitchFamily="34" charset="0"/>
                <a:cs typeface="Arial" panose="020B0604020202020204" pitchFamily="34" charset="0"/>
              </a:defRPr>
            </a:lvl2pPr>
            <a:lvl3pPr marL="1143000" indent="-228600" eaLnBrk="0" hangingPunct="0">
              <a:defRPr sz="8000" b="1">
                <a:solidFill>
                  <a:schemeClr val="tx1"/>
                </a:solidFill>
                <a:latin typeface="Arial" panose="020B0604020202020204" pitchFamily="34" charset="0"/>
                <a:cs typeface="Arial" panose="020B0604020202020204" pitchFamily="34" charset="0"/>
              </a:defRPr>
            </a:lvl3pPr>
            <a:lvl4pPr marL="1600200" indent="-228600" eaLnBrk="0" hangingPunct="0">
              <a:defRPr sz="8000" b="1">
                <a:solidFill>
                  <a:schemeClr val="tx1"/>
                </a:solidFill>
                <a:latin typeface="Arial" panose="020B0604020202020204" pitchFamily="34" charset="0"/>
                <a:cs typeface="Arial" panose="020B0604020202020204" pitchFamily="34" charset="0"/>
              </a:defRPr>
            </a:lvl4pPr>
            <a:lvl5pPr marL="2057400" indent="-228600" eaLnBrk="0" hangingPunct="0">
              <a:defRPr sz="8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000" b="1">
                <a:solidFill>
                  <a:schemeClr val="tx1"/>
                </a:solidFill>
                <a:latin typeface="Arial" panose="020B0604020202020204" pitchFamily="34" charset="0"/>
                <a:cs typeface="Arial" panose="020B0604020202020204" pitchFamily="34" charset="0"/>
              </a:defRPr>
            </a:lvl9pPr>
          </a:lstStyle>
          <a:p>
            <a:pPr eaLnBrk="1" hangingPunct="1"/>
            <a:fld id="{C0CA5205-FD0B-48AB-BF3E-5C88D424AF58}" type="slidenum">
              <a:rPr lang="en-US" altLang="en-US" sz="1200" b="0"/>
              <a:pPr eaLnBrk="1" hangingPunct="1"/>
              <a:t>13</a:t>
            </a:fld>
            <a:endParaRPr lang="en-US" altLang="en-US" sz="1200" b="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62838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8C6667-DB2F-4DD5-AE13-F359140E4021}"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FE522-2A93-4FC3-A4B8-CCF87B79FCD1}" type="slidenum">
              <a:rPr lang="en-US" smtClean="0"/>
              <a:t>‹#›</a:t>
            </a:fld>
            <a:endParaRPr lang="en-US"/>
          </a:p>
        </p:txBody>
      </p:sp>
    </p:spTree>
    <p:extLst>
      <p:ext uri="{BB962C8B-B14F-4D97-AF65-F5344CB8AC3E}">
        <p14:creationId xmlns:p14="http://schemas.microsoft.com/office/powerpoint/2010/main" val="1914121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8C6667-DB2F-4DD5-AE13-F359140E4021}"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FE522-2A93-4FC3-A4B8-CCF87B79FCD1}" type="slidenum">
              <a:rPr lang="en-US" smtClean="0"/>
              <a:t>‹#›</a:t>
            </a:fld>
            <a:endParaRPr lang="en-US"/>
          </a:p>
        </p:txBody>
      </p:sp>
    </p:spTree>
    <p:extLst>
      <p:ext uri="{BB962C8B-B14F-4D97-AF65-F5344CB8AC3E}">
        <p14:creationId xmlns:p14="http://schemas.microsoft.com/office/powerpoint/2010/main" val="2416928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8C6667-DB2F-4DD5-AE13-F359140E4021}"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FE522-2A93-4FC3-A4B8-CCF87B79FCD1}" type="slidenum">
              <a:rPr lang="en-US" smtClean="0"/>
              <a:t>‹#›</a:t>
            </a:fld>
            <a:endParaRPr lang="en-US"/>
          </a:p>
        </p:txBody>
      </p:sp>
    </p:spTree>
    <p:extLst>
      <p:ext uri="{BB962C8B-B14F-4D97-AF65-F5344CB8AC3E}">
        <p14:creationId xmlns:p14="http://schemas.microsoft.com/office/powerpoint/2010/main" val="363759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8C6667-DB2F-4DD5-AE13-F359140E4021}"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FE522-2A93-4FC3-A4B8-CCF87B79FCD1}" type="slidenum">
              <a:rPr lang="en-US" smtClean="0"/>
              <a:t>‹#›</a:t>
            </a:fld>
            <a:endParaRPr lang="en-US"/>
          </a:p>
        </p:txBody>
      </p:sp>
    </p:spTree>
    <p:extLst>
      <p:ext uri="{BB962C8B-B14F-4D97-AF65-F5344CB8AC3E}">
        <p14:creationId xmlns:p14="http://schemas.microsoft.com/office/powerpoint/2010/main" val="4271781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8C6667-DB2F-4DD5-AE13-F359140E4021}"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FE522-2A93-4FC3-A4B8-CCF87B79FCD1}" type="slidenum">
              <a:rPr lang="en-US" smtClean="0"/>
              <a:t>‹#›</a:t>
            </a:fld>
            <a:endParaRPr lang="en-US"/>
          </a:p>
        </p:txBody>
      </p:sp>
    </p:spTree>
    <p:extLst>
      <p:ext uri="{BB962C8B-B14F-4D97-AF65-F5344CB8AC3E}">
        <p14:creationId xmlns:p14="http://schemas.microsoft.com/office/powerpoint/2010/main" val="103787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8C6667-DB2F-4DD5-AE13-F359140E4021}" type="datetimeFigureOut">
              <a:rPr lang="en-US" smtClean="0"/>
              <a:t>8/18/2016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FE522-2A93-4FC3-A4B8-CCF87B79FCD1}" type="slidenum">
              <a:rPr lang="en-US" smtClean="0"/>
              <a:t>‹#›</a:t>
            </a:fld>
            <a:endParaRPr lang="en-US"/>
          </a:p>
        </p:txBody>
      </p:sp>
    </p:spTree>
    <p:extLst>
      <p:ext uri="{BB962C8B-B14F-4D97-AF65-F5344CB8AC3E}">
        <p14:creationId xmlns:p14="http://schemas.microsoft.com/office/powerpoint/2010/main" val="291247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8C6667-DB2F-4DD5-AE13-F359140E4021}" type="datetimeFigureOut">
              <a:rPr lang="en-US" smtClean="0"/>
              <a:t>8/18/2016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1FE522-2A93-4FC3-A4B8-CCF87B79FCD1}" type="slidenum">
              <a:rPr lang="en-US" smtClean="0"/>
              <a:t>‹#›</a:t>
            </a:fld>
            <a:endParaRPr lang="en-US"/>
          </a:p>
        </p:txBody>
      </p:sp>
    </p:spTree>
    <p:extLst>
      <p:ext uri="{BB962C8B-B14F-4D97-AF65-F5344CB8AC3E}">
        <p14:creationId xmlns:p14="http://schemas.microsoft.com/office/powerpoint/2010/main" val="3078922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8C6667-DB2F-4DD5-AE13-F359140E4021}" type="datetimeFigureOut">
              <a:rPr lang="en-US" smtClean="0"/>
              <a:t>8/18/2016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1FE522-2A93-4FC3-A4B8-CCF87B79FCD1}" type="slidenum">
              <a:rPr lang="en-US" smtClean="0"/>
              <a:t>‹#›</a:t>
            </a:fld>
            <a:endParaRPr lang="en-US"/>
          </a:p>
        </p:txBody>
      </p:sp>
    </p:spTree>
    <p:extLst>
      <p:ext uri="{BB962C8B-B14F-4D97-AF65-F5344CB8AC3E}">
        <p14:creationId xmlns:p14="http://schemas.microsoft.com/office/powerpoint/2010/main" val="21764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8C6667-DB2F-4DD5-AE13-F359140E4021}" type="datetimeFigureOut">
              <a:rPr lang="en-US" smtClean="0"/>
              <a:t>8/18/2016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1FE522-2A93-4FC3-A4B8-CCF87B79FCD1}" type="slidenum">
              <a:rPr lang="en-US" smtClean="0"/>
              <a:t>‹#›</a:t>
            </a:fld>
            <a:endParaRPr lang="en-US"/>
          </a:p>
        </p:txBody>
      </p:sp>
    </p:spTree>
    <p:extLst>
      <p:ext uri="{BB962C8B-B14F-4D97-AF65-F5344CB8AC3E}">
        <p14:creationId xmlns:p14="http://schemas.microsoft.com/office/powerpoint/2010/main" val="358901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8C6667-DB2F-4DD5-AE13-F359140E4021}" type="datetimeFigureOut">
              <a:rPr lang="en-US" smtClean="0"/>
              <a:t>8/18/2016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FE522-2A93-4FC3-A4B8-CCF87B79FCD1}" type="slidenum">
              <a:rPr lang="en-US" smtClean="0"/>
              <a:t>‹#›</a:t>
            </a:fld>
            <a:endParaRPr lang="en-US"/>
          </a:p>
        </p:txBody>
      </p:sp>
    </p:spTree>
    <p:extLst>
      <p:ext uri="{BB962C8B-B14F-4D97-AF65-F5344CB8AC3E}">
        <p14:creationId xmlns:p14="http://schemas.microsoft.com/office/powerpoint/2010/main" val="1244751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8C6667-DB2F-4DD5-AE13-F359140E4021}" type="datetimeFigureOut">
              <a:rPr lang="en-US" smtClean="0"/>
              <a:t>8/18/2016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FE522-2A93-4FC3-A4B8-CCF87B79FCD1}" type="slidenum">
              <a:rPr lang="en-US" smtClean="0"/>
              <a:t>‹#›</a:t>
            </a:fld>
            <a:endParaRPr lang="en-US"/>
          </a:p>
        </p:txBody>
      </p:sp>
    </p:spTree>
    <p:extLst>
      <p:ext uri="{BB962C8B-B14F-4D97-AF65-F5344CB8AC3E}">
        <p14:creationId xmlns:p14="http://schemas.microsoft.com/office/powerpoint/2010/main" val="23600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8C6667-DB2F-4DD5-AE13-F359140E4021}" type="datetimeFigureOut">
              <a:rPr lang="en-US" smtClean="0"/>
              <a:t>8/18/2016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FE522-2A93-4FC3-A4B8-CCF87B79FCD1}" type="slidenum">
              <a:rPr lang="en-US" smtClean="0"/>
              <a:t>‹#›</a:t>
            </a:fld>
            <a:endParaRPr lang="en-US"/>
          </a:p>
        </p:txBody>
      </p:sp>
    </p:spTree>
    <p:extLst>
      <p:ext uri="{BB962C8B-B14F-4D97-AF65-F5344CB8AC3E}">
        <p14:creationId xmlns:p14="http://schemas.microsoft.com/office/powerpoint/2010/main" val="1767587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whitehouse.gov/blog/2016/08/02/harnessing-potential-unmanned-aircraft-systems-technolog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mazon.com/b/ref=as_li_ss_tl?_encoding=UTF8&amp;camp=1789&amp;creative=390957&amp;linkCode=ur2&amp;node=8037720011&amp;tag=airdronecraze05-20&amp;linkId=CZXYT3XJUOIAK4NV" TargetMode="External"/><Relationship Id="rId2" Type="http://schemas.openxmlformats.org/officeDocument/2006/relationships/hyperlink" Target="http://mashable.com/2014/02/19/future-sports-photography-drones/" TargetMode="External"/><Relationship Id="rId1" Type="http://schemas.openxmlformats.org/officeDocument/2006/relationships/slideLayout" Target="../slideLayouts/slideLayout2.xml"/><Relationship Id="rId5" Type="http://schemas.openxmlformats.org/officeDocument/2006/relationships/hyperlink" Target="http://www.gizmag.com/rcmp-quadcopter-locate-victim/27488/" TargetMode="External"/><Relationship Id="rId4" Type="http://schemas.openxmlformats.org/officeDocument/2006/relationships/hyperlink" Target="http://www.dailymail.co.uk/sciencetech/article-2618828/Fukishima-aftermath-Eerie-drone-footage-reveals-apocalyptic-wasteland-Japans-abandoned-east-coast.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usatoday.com/story/money/business/2014/03/23/drones-agriculture-growth/6665561/" TargetMode="External"/><Relationship Id="rId2" Type="http://schemas.openxmlformats.org/officeDocument/2006/relationships/hyperlink" Target="http://www.openstreetmap.org/#map=5/40.313/-81.826" TargetMode="External"/><Relationship Id="rId1" Type="http://schemas.openxmlformats.org/officeDocument/2006/relationships/slideLayout" Target="../slideLayouts/slideLayout2.xml"/><Relationship Id="rId6" Type="http://schemas.openxmlformats.org/officeDocument/2006/relationships/hyperlink" Target="http://www.waste-management-world.com/articles/2014/06/new-project-to-cut-construction-waste-increase-reuse-recycling-in-wales.html" TargetMode="External"/><Relationship Id="rId5" Type="http://schemas.openxmlformats.org/officeDocument/2006/relationships/hyperlink" Target="http://exclusive.multibriefs.com/content/experimenting-with-law-enforcement-unmanned-surveillance-drones/law-enforcement-defense-security" TargetMode="External"/><Relationship Id="rId4" Type="http://schemas.openxmlformats.org/officeDocument/2006/relationships/hyperlink" Target="http://www.onearth.org/articles/2014/06/hi-yo-silver-the-drone-ranger"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447799"/>
          </a:xfrm>
          <a:solidFill>
            <a:srgbClr val="FFFF00"/>
          </a:solidFill>
        </p:spPr>
        <p:txBody>
          <a:bodyPr>
            <a:normAutofit/>
          </a:bodyPr>
          <a:lstStyle/>
          <a:p>
            <a:r>
              <a:rPr lang="en-US" sz="2000" dirty="0" smtClean="0"/>
              <a:t>UAV 2016</a:t>
            </a:r>
            <a:br>
              <a:rPr lang="en-US" sz="2000" dirty="0" smtClean="0"/>
            </a:br>
            <a:r>
              <a:rPr lang="en-US" sz="4000" dirty="0" smtClean="0">
                <a:solidFill>
                  <a:srgbClr val="C00000"/>
                </a:solidFill>
              </a:rPr>
              <a:t>UAS Opportunities &amp; Issues</a:t>
            </a:r>
            <a:endParaRPr lang="en-US" sz="4000" dirty="0">
              <a:solidFill>
                <a:srgbClr val="C00000"/>
              </a:solidFill>
            </a:endParaRPr>
          </a:p>
        </p:txBody>
      </p:sp>
      <p:sp>
        <p:nvSpPr>
          <p:cNvPr id="3" name="Subtitle 2"/>
          <p:cNvSpPr>
            <a:spLocks noGrp="1"/>
          </p:cNvSpPr>
          <p:nvPr>
            <p:ph type="subTitle" idx="1"/>
          </p:nvPr>
        </p:nvSpPr>
        <p:spPr>
          <a:xfrm>
            <a:off x="0" y="3505200"/>
            <a:ext cx="9144000" cy="1905000"/>
          </a:xfrm>
        </p:spPr>
        <p:txBody>
          <a:bodyPr>
            <a:normAutofit fontScale="92500" lnSpcReduction="20000"/>
          </a:bodyPr>
          <a:lstStyle/>
          <a:p>
            <a:r>
              <a:rPr lang="en-US" sz="3000" dirty="0" smtClean="0">
                <a:solidFill>
                  <a:srgbClr val="C00000"/>
                </a:solidFill>
              </a:rPr>
              <a:t>Maj Gen R C </a:t>
            </a:r>
            <a:r>
              <a:rPr lang="en-US" sz="3000" dirty="0" err="1" smtClean="0">
                <a:solidFill>
                  <a:srgbClr val="C00000"/>
                </a:solidFill>
              </a:rPr>
              <a:t>Padhi</a:t>
            </a:r>
            <a:r>
              <a:rPr lang="en-US" sz="3000" dirty="0" smtClean="0">
                <a:solidFill>
                  <a:srgbClr val="C00000"/>
                </a:solidFill>
              </a:rPr>
              <a:t> (</a:t>
            </a:r>
            <a:r>
              <a:rPr lang="en-US" sz="3000" dirty="0" err="1" smtClean="0">
                <a:solidFill>
                  <a:srgbClr val="C00000"/>
                </a:solidFill>
              </a:rPr>
              <a:t>Retd</a:t>
            </a:r>
            <a:r>
              <a:rPr lang="en-US" sz="3000" dirty="0" smtClean="0">
                <a:solidFill>
                  <a:srgbClr val="C00000"/>
                </a:solidFill>
              </a:rPr>
              <a:t>)</a:t>
            </a:r>
          </a:p>
          <a:p>
            <a:r>
              <a:rPr lang="en-US" sz="1900" dirty="0" smtClean="0">
                <a:solidFill>
                  <a:schemeClr val="tx1"/>
                </a:solidFill>
              </a:rPr>
              <a:t>Principal Consultant( Geospatial </a:t>
            </a:r>
            <a:r>
              <a:rPr lang="en-US" sz="1900" smtClean="0">
                <a:solidFill>
                  <a:schemeClr val="tx1"/>
                </a:solidFill>
              </a:rPr>
              <a:t>solutions</a:t>
            </a:r>
            <a:r>
              <a:rPr lang="en-US" sz="1900" smtClean="0">
                <a:solidFill>
                  <a:schemeClr val="tx1"/>
                </a:solidFill>
              </a:rPr>
              <a:t>)</a:t>
            </a:r>
            <a:endParaRPr lang="en-US" sz="1900" dirty="0" smtClean="0">
              <a:solidFill>
                <a:schemeClr val="tx1"/>
              </a:solidFill>
            </a:endParaRPr>
          </a:p>
          <a:p>
            <a:r>
              <a:rPr lang="en-US" sz="2600" dirty="0" smtClean="0">
                <a:solidFill>
                  <a:srgbClr val="C00000"/>
                </a:solidFill>
              </a:rPr>
              <a:t>Former</a:t>
            </a:r>
          </a:p>
          <a:p>
            <a:r>
              <a:rPr lang="en-US" sz="2400" dirty="0" err="1" smtClean="0">
                <a:solidFill>
                  <a:srgbClr val="0070C0"/>
                </a:solidFill>
              </a:rPr>
              <a:t>Addl</a:t>
            </a:r>
            <a:r>
              <a:rPr lang="en-US" sz="2400" dirty="0" smtClean="0">
                <a:solidFill>
                  <a:srgbClr val="0070C0"/>
                </a:solidFill>
              </a:rPr>
              <a:t> Surveyor General </a:t>
            </a:r>
          </a:p>
          <a:p>
            <a:r>
              <a:rPr lang="en-US" sz="2400" dirty="0" err="1" smtClean="0">
                <a:solidFill>
                  <a:srgbClr val="0070C0"/>
                </a:solidFill>
              </a:rPr>
              <a:t>Dy</a:t>
            </a:r>
            <a:r>
              <a:rPr lang="en-US" sz="2400" dirty="0" smtClean="0">
                <a:solidFill>
                  <a:srgbClr val="0070C0"/>
                </a:solidFill>
              </a:rPr>
              <a:t> Director General Military Survey/</a:t>
            </a:r>
            <a:r>
              <a:rPr lang="en-US" sz="2400" dirty="0" err="1" smtClean="0">
                <a:solidFill>
                  <a:srgbClr val="0070C0"/>
                </a:solidFill>
              </a:rPr>
              <a:t>MoD</a:t>
            </a:r>
            <a:endParaRPr lang="en-US" sz="2400" dirty="0">
              <a:solidFill>
                <a:srgbClr val="0070C0"/>
              </a:solidFill>
            </a:endParaRPr>
          </a:p>
        </p:txBody>
      </p:sp>
    </p:spTree>
    <p:extLst>
      <p:ext uri="{BB962C8B-B14F-4D97-AF65-F5344CB8AC3E}">
        <p14:creationId xmlns:p14="http://schemas.microsoft.com/office/powerpoint/2010/main" val="4166644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978"/>
            <a:ext cx="9144000" cy="809222"/>
          </a:xfrm>
          <a:solidFill>
            <a:srgbClr val="FFFF00"/>
          </a:solidFill>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Few Suggestions</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0" y="838200"/>
            <a:ext cx="9144000" cy="6019800"/>
          </a:xfrm>
        </p:spPr>
        <p:txBody>
          <a:bodyPr>
            <a:normAutofit/>
          </a:bodyPr>
          <a:lstStyle/>
          <a:p>
            <a:pPr marL="0" indent="0">
              <a:buNone/>
            </a:pPr>
            <a:r>
              <a:rPr lang="en-IN" dirty="0" smtClean="0"/>
              <a:t> </a:t>
            </a:r>
            <a:r>
              <a:rPr lang="en-IN" sz="2400" dirty="0"/>
              <a:t>DGCA </a:t>
            </a:r>
            <a:r>
              <a:rPr lang="en-IN" sz="2400" dirty="0" smtClean="0"/>
              <a:t>policy could examine following from US guidelines:</a:t>
            </a:r>
            <a:r>
              <a:rPr lang="en-IN" sz="2400" dirty="0"/>
              <a:t> </a:t>
            </a:r>
            <a:endParaRPr lang="en-US" sz="2400" dirty="0"/>
          </a:p>
          <a:p>
            <a:r>
              <a:rPr lang="en-IN" sz="2400" dirty="0"/>
              <a:t>     </a:t>
            </a:r>
            <a:r>
              <a:rPr lang="en-IN" sz="2400" dirty="0">
                <a:solidFill>
                  <a:srgbClr val="C00000"/>
                </a:solidFill>
              </a:rPr>
              <a:t> USA FAA has removed the requirement of spotters/Visual Observers(VO) </a:t>
            </a:r>
            <a:r>
              <a:rPr lang="en-IN" sz="2400" dirty="0" smtClean="0">
                <a:solidFill>
                  <a:srgbClr val="C00000"/>
                </a:solidFill>
              </a:rPr>
              <a:t>which </a:t>
            </a:r>
            <a:r>
              <a:rPr lang="en-IN" sz="2400" dirty="0">
                <a:solidFill>
                  <a:srgbClr val="C00000"/>
                </a:solidFill>
              </a:rPr>
              <a:t>means that UAVS now don’t have to have spotters/VOs </a:t>
            </a:r>
            <a:r>
              <a:rPr lang="en-IN" sz="2400" dirty="0" smtClean="0">
                <a:solidFill>
                  <a:srgbClr val="C00000"/>
                </a:solidFill>
              </a:rPr>
              <a:t>.UAVs </a:t>
            </a:r>
            <a:r>
              <a:rPr lang="en-IN" sz="2400" dirty="0">
                <a:solidFill>
                  <a:srgbClr val="C00000"/>
                </a:solidFill>
              </a:rPr>
              <a:t>can fly briefly even outside line of </a:t>
            </a:r>
            <a:r>
              <a:rPr lang="en-IN" sz="2400" dirty="0" smtClean="0">
                <a:solidFill>
                  <a:srgbClr val="C00000"/>
                </a:solidFill>
              </a:rPr>
              <a:t>sight. </a:t>
            </a:r>
            <a:endParaRPr lang="en-US" sz="2400" dirty="0">
              <a:solidFill>
                <a:srgbClr val="C00000"/>
              </a:solidFill>
            </a:endParaRPr>
          </a:p>
          <a:p>
            <a:r>
              <a:rPr lang="en-IN" sz="2400" dirty="0"/>
              <a:t>      </a:t>
            </a:r>
            <a:r>
              <a:rPr lang="en-IN" sz="2400" dirty="0">
                <a:solidFill>
                  <a:srgbClr val="0070C0"/>
                </a:solidFill>
              </a:rPr>
              <a:t>FAA has removed the requirement of  licensed PPL pilots </a:t>
            </a:r>
            <a:r>
              <a:rPr lang="en-IN" sz="2400" dirty="0" smtClean="0">
                <a:solidFill>
                  <a:srgbClr val="0070C0"/>
                </a:solidFill>
              </a:rPr>
              <a:t>only. </a:t>
            </a:r>
            <a:r>
              <a:rPr lang="en-IN" sz="2400" dirty="0">
                <a:solidFill>
                  <a:srgbClr val="0070C0"/>
                </a:solidFill>
              </a:rPr>
              <a:t>UAV operator </a:t>
            </a:r>
            <a:r>
              <a:rPr lang="en-IN" sz="2400" dirty="0" smtClean="0">
                <a:solidFill>
                  <a:srgbClr val="0070C0"/>
                </a:solidFill>
              </a:rPr>
              <a:t>alternately undergoes </a:t>
            </a:r>
            <a:r>
              <a:rPr lang="en-IN" sz="2400" dirty="0">
                <a:solidFill>
                  <a:srgbClr val="0070C0"/>
                </a:solidFill>
              </a:rPr>
              <a:t>a remote pilot certified course for training and </a:t>
            </a:r>
            <a:r>
              <a:rPr lang="en-IN" sz="2400" dirty="0" smtClean="0">
                <a:solidFill>
                  <a:srgbClr val="0070C0"/>
                </a:solidFill>
              </a:rPr>
              <a:t>flying UAV. </a:t>
            </a:r>
            <a:endParaRPr lang="en-US" sz="2400" dirty="0">
              <a:solidFill>
                <a:srgbClr val="0070C0"/>
              </a:solidFill>
            </a:endParaRPr>
          </a:p>
          <a:p>
            <a:r>
              <a:rPr lang="en-IN" sz="2400" dirty="0"/>
              <a:t>       DGCA </a:t>
            </a:r>
            <a:r>
              <a:rPr lang="en-IN" sz="2400" dirty="0" smtClean="0"/>
              <a:t>is required </a:t>
            </a:r>
            <a:r>
              <a:rPr lang="en-IN" sz="2400" dirty="0"/>
              <a:t>to establish a separate </a:t>
            </a:r>
            <a:r>
              <a:rPr lang="en-IN" sz="2400" dirty="0" smtClean="0"/>
              <a:t> training course </a:t>
            </a:r>
            <a:r>
              <a:rPr lang="en-IN" sz="2400" dirty="0"/>
              <a:t>for remote pilot certification as soon as </a:t>
            </a:r>
            <a:r>
              <a:rPr lang="en-IN" sz="2400" dirty="0" smtClean="0"/>
              <a:t>possible.</a:t>
            </a:r>
            <a:endParaRPr lang="en-US" sz="2400" dirty="0"/>
          </a:p>
          <a:p>
            <a:r>
              <a:rPr lang="en-IN" sz="2400" dirty="0"/>
              <a:t>      </a:t>
            </a:r>
            <a:r>
              <a:rPr lang="en-IN" sz="2400" dirty="0">
                <a:solidFill>
                  <a:srgbClr val="C00000"/>
                </a:solidFill>
              </a:rPr>
              <a:t>Clearance should not be required from DGCA for any flight less than 400ft and permission from local Superintendent of Police(SP)/ Additional District Magistrate(ADM) should be enough. </a:t>
            </a:r>
            <a:r>
              <a:rPr lang="en-IN" sz="2400" dirty="0" smtClean="0">
                <a:solidFill>
                  <a:srgbClr val="C00000"/>
                </a:solidFill>
              </a:rPr>
              <a:t> </a:t>
            </a:r>
            <a:r>
              <a:rPr lang="en-IN" sz="2400" dirty="0">
                <a:solidFill>
                  <a:srgbClr val="C00000"/>
                </a:solidFill>
              </a:rPr>
              <a:t>DGCA restriction is 200 </a:t>
            </a:r>
            <a:r>
              <a:rPr lang="en-IN" sz="2400" dirty="0" err="1">
                <a:solidFill>
                  <a:srgbClr val="C00000"/>
                </a:solidFill>
              </a:rPr>
              <a:t>ft</a:t>
            </a:r>
            <a:r>
              <a:rPr lang="en-IN" sz="2400" dirty="0">
                <a:solidFill>
                  <a:srgbClr val="C00000"/>
                </a:solidFill>
              </a:rPr>
              <a:t> </a:t>
            </a:r>
            <a:r>
              <a:rPr lang="en-IN" sz="2400" dirty="0" smtClean="0">
                <a:solidFill>
                  <a:srgbClr val="C00000"/>
                </a:solidFill>
              </a:rPr>
              <a:t>and above </a:t>
            </a:r>
            <a:r>
              <a:rPr lang="en-IN" sz="2400" dirty="0">
                <a:solidFill>
                  <a:srgbClr val="C00000"/>
                </a:solidFill>
              </a:rPr>
              <a:t>which DGCA clearance is required</a:t>
            </a:r>
            <a:r>
              <a:rPr lang="en-IN" sz="2400" dirty="0" smtClean="0"/>
              <a:t>.</a:t>
            </a:r>
          </a:p>
          <a:p>
            <a:r>
              <a:rPr lang="en-IN" sz="2400" smtClean="0"/>
              <a:t>  UAV </a:t>
            </a:r>
            <a:r>
              <a:rPr lang="en-IN" sz="2400" dirty="0"/>
              <a:t>Operations Near an Airport—Notification </a:t>
            </a:r>
            <a:r>
              <a:rPr lang="en-IN" sz="2400"/>
              <a:t>and </a:t>
            </a:r>
            <a:r>
              <a:rPr lang="en-IN" sz="2400" smtClean="0"/>
              <a:t>Permissions??</a:t>
            </a:r>
            <a:r>
              <a:rPr lang="en-IN" smtClean="0"/>
              <a:t>.</a:t>
            </a:r>
            <a:endParaRPr lang="en-US" dirty="0"/>
          </a:p>
        </p:txBody>
      </p:sp>
    </p:spTree>
    <p:extLst>
      <p:ext uri="{BB962C8B-B14F-4D97-AF65-F5344CB8AC3E}">
        <p14:creationId xmlns:p14="http://schemas.microsoft.com/office/powerpoint/2010/main" val="839612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66" y="15331"/>
            <a:ext cx="9096233" cy="746669"/>
          </a:xfrm>
          <a:solidFill>
            <a:srgbClr val="FFFF00"/>
          </a:solidFill>
        </p:spPr>
        <p:txBody>
          <a:bodyPr>
            <a:normAutofit fontScale="90000"/>
          </a:bodyPr>
          <a:lstStyle/>
          <a:p>
            <a:r>
              <a:rPr lang="en-US" dirty="0" smtClean="0"/>
              <a:t>UAS:FAA </a:t>
            </a:r>
            <a:r>
              <a:rPr lang="en-US" smtClean="0"/>
              <a:t>Certification model</a:t>
            </a:r>
            <a:endParaRPr lang="en-US" dirty="0"/>
          </a:p>
        </p:txBody>
      </p:sp>
      <p:sp>
        <p:nvSpPr>
          <p:cNvPr id="3" name="Content Placeholder 2"/>
          <p:cNvSpPr>
            <a:spLocks noGrp="1"/>
          </p:cNvSpPr>
          <p:nvPr>
            <p:ph idx="1"/>
          </p:nvPr>
        </p:nvSpPr>
        <p:spPr>
          <a:xfrm>
            <a:off x="14785" y="838200"/>
            <a:ext cx="9129214" cy="6019800"/>
          </a:xfrm>
        </p:spPr>
        <p:txBody>
          <a:bodyPr>
            <a:normAutofit fontScale="55000" lnSpcReduction="20000"/>
          </a:bodyPr>
          <a:lstStyle/>
          <a:p>
            <a:endParaRPr lang="en-US" dirty="0"/>
          </a:p>
          <a:p>
            <a:r>
              <a:rPr lang="en-US" dirty="0"/>
              <a:t> </a:t>
            </a:r>
            <a:r>
              <a:rPr lang="en-US" dirty="0">
                <a:solidFill>
                  <a:srgbClr val="C00000"/>
                </a:solidFill>
              </a:rPr>
              <a:t>The </a:t>
            </a:r>
            <a:r>
              <a:rPr lang="en-US" dirty="0" smtClean="0">
                <a:solidFill>
                  <a:srgbClr val="C00000"/>
                </a:solidFill>
              </a:rPr>
              <a:t>following  </a:t>
            </a:r>
            <a:r>
              <a:rPr lang="en-US" dirty="0">
                <a:solidFill>
                  <a:srgbClr val="C00000"/>
                </a:solidFill>
              </a:rPr>
              <a:t>is suitable study material for the Remote Pilot Certificate with a small UAS Rating</a:t>
            </a:r>
            <a:r>
              <a:rPr lang="en-US" dirty="0" smtClean="0">
                <a:solidFill>
                  <a:srgbClr val="C00000"/>
                </a:solidFill>
              </a:rPr>
              <a:t>  </a:t>
            </a:r>
            <a:r>
              <a:rPr lang="en-US" dirty="0">
                <a:solidFill>
                  <a:srgbClr val="C00000"/>
                </a:solidFill>
              </a:rPr>
              <a:t>for Unmanned Aircraft General (UAG</a:t>
            </a:r>
            <a:r>
              <a:rPr lang="en-US" dirty="0" smtClean="0">
                <a:solidFill>
                  <a:srgbClr val="C00000"/>
                </a:solidFill>
              </a:rPr>
              <a:t>). </a:t>
            </a:r>
            <a:r>
              <a:rPr lang="en-US" dirty="0">
                <a:solidFill>
                  <a:srgbClr val="C00000"/>
                </a:solidFill>
              </a:rPr>
              <a:t>These questions are a representation of questions that can be found on all Unmanned Aircraft General tests. The applicant must realize that these questions are to be used as a study guide, and are not necessarily actual test questions. The full UAG test contains 60 questions. The Application Identification, Information Verification and Authorization Requirements Matrix lists all FAA exams (</a:t>
            </a:r>
            <a:r>
              <a:rPr lang="en-US" b="1" dirty="0">
                <a:solidFill>
                  <a:srgbClr val="C00000"/>
                </a:solidFill>
              </a:rPr>
              <a:t>matrix for UAS is attached until test activation</a:t>
            </a:r>
            <a:r>
              <a:rPr lang="en-US" dirty="0">
                <a:solidFill>
                  <a:srgbClr val="C00000"/>
                </a:solidFill>
              </a:rPr>
              <a:t>). It is available at http://www.faa.gov/training_testing/testing/media/testing_matrix.pdf. </a:t>
            </a:r>
            <a:endParaRPr lang="en-US" dirty="0" smtClean="0">
              <a:solidFill>
                <a:srgbClr val="C00000"/>
              </a:solidFill>
            </a:endParaRPr>
          </a:p>
          <a:p>
            <a:pPr marL="0" indent="0">
              <a:buNone/>
            </a:pPr>
            <a:endParaRPr lang="en-US" dirty="0"/>
          </a:p>
          <a:p>
            <a:r>
              <a:rPr lang="en-US" dirty="0">
                <a:solidFill>
                  <a:srgbClr val="0070C0"/>
                </a:solidFill>
              </a:rPr>
              <a:t> The FAA testing system is supported by a series of supplement publications. These publications include the graphics, legends, and maps that are needed to successfully respond to certain test questions. The FAA-CT-8080-2G, Airman Knowledge Testing Supplement for Sport Pilot, Recreational Pilot, and Private Pilot has the supplemental graphics necessary to assist in answering any question on a UAG exam referring to a figure. It is available at http://www.faa.gov/training_testing/testing/test_questions/media/sport_rec_private_akts.pdf</a:t>
            </a:r>
            <a:r>
              <a:rPr lang="en-US" dirty="0"/>
              <a:t>. </a:t>
            </a:r>
          </a:p>
          <a:p>
            <a:r>
              <a:rPr lang="en-US" dirty="0"/>
              <a:t>The Learning Statement Reference Guide for Airman Knowledge Testing contains listings of learning statements with their associated codes. Matching the learning statement codes with the codes listed on your Airman Knowledge Test Report assists in the evaluation of knowledge areas missed on your exam. It is available at http://www.faa.gov/training_testing/testing/media/LearningStatementReferenceGuide.pdf. </a:t>
            </a:r>
          </a:p>
        </p:txBody>
      </p:sp>
    </p:spTree>
    <p:extLst>
      <p:ext uri="{BB962C8B-B14F-4D97-AF65-F5344CB8AC3E}">
        <p14:creationId xmlns:p14="http://schemas.microsoft.com/office/powerpoint/2010/main" val="30010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p:cNvSpPr>
          <p:nvPr>
            <p:ph type="title"/>
          </p:nvPr>
        </p:nvSpPr>
        <p:spPr/>
        <p:txBody>
          <a:bodyPr/>
          <a:lstStyle/>
          <a:p>
            <a:pPr>
              <a:defRPr/>
            </a:pPr>
            <a:r>
              <a:rPr lang="en-US" dirty="0" smtClean="0">
                <a:solidFill>
                  <a:schemeClr val="accent1">
                    <a:lumMod val="60000"/>
                    <a:lumOff val="40000"/>
                  </a:schemeClr>
                </a:solidFill>
              </a:rPr>
              <a:t>     </a:t>
            </a:r>
            <a:r>
              <a:rPr lang="en-US" sz="6000" dirty="0" smtClean="0">
                <a:solidFill>
                  <a:srgbClr val="260BEB"/>
                </a:solidFill>
              </a:rPr>
              <a:t>Questions?</a:t>
            </a:r>
          </a:p>
        </p:txBody>
      </p:sp>
      <p:graphicFrame>
        <p:nvGraphicFramePr>
          <p:cNvPr id="1026" name="Object 3"/>
          <p:cNvGraphicFramePr>
            <a:graphicFrameLocks noChangeAspect="1"/>
          </p:cNvGraphicFramePr>
          <p:nvPr/>
        </p:nvGraphicFramePr>
        <p:xfrm>
          <a:off x="2057400" y="2019300"/>
          <a:ext cx="5181600" cy="3695700"/>
        </p:xfrm>
        <a:graphic>
          <a:graphicData uri="http://schemas.openxmlformats.org/presentationml/2006/ole">
            <mc:AlternateContent xmlns:mc="http://schemas.openxmlformats.org/markup-compatibility/2006">
              <mc:Choice xmlns:v="urn:schemas-microsoft-com:vml" Requires="v">
                <p:oleObj spid="_x0000_s1049" name="Clip" r:id="rId4" imgW="4006800" imgH="2856960" progId="">
                  <p:embed/>
                </p:oleObj>
              </mc:Choice>
              <mc:Fallback>
                <p:oleObj name="Clip" r:id="rId4" imgW="4006800" imgH="28569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2019300"/>
                        <a:ext cx="5181600" cy="3695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4381517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subTitle"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US" altLang="en-US" smtClean="0"/>
          </a:p>
        </p:txBody>
      </p:sp>
      <p:pic>
        <p:nvPicPr>
          <p:cNvPr id="286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26538"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5924" name="WordArt 4"/>
          <p:cNvSpPr>
            <a:spLocks noChangeArrowheads="1" noChangeShapeType="1" noTextEdit="1"/>
          </p:cNvSpPr>
          <p:nvPr/>
        </p:nvSpPr>
        <p:spPr bwMode="auto">
          <a:xfrm>
            <a:off x="3200400" y="3810000"/>
            <a:ext cx="5105400" cy="2093913"/>
          </a:xfrm>
          <a:prstGeom prst="rect">
            <a:avLst/>
          </a:prstGeom>
        </p:spPr>
        <p:txBody>
          <a:bodyPr wrap="none" fromWordArt="1">
            <a:prstTxWarp prst="textCascadeUp">
              <a:avLst>
                <a:gd name="adj" fmla="val 44444"/>
              </a:avLst>
            </a:prstTxWarp>
            <a:scene3d>
              <a:camera prst="legacyPerspectiveFront">
                <a:rot lat="20519958" lon="1080000" rev="0"/>
              </a:camera>
              <a:lightRig rig="legacyHarsh2" dir="b"/>
            </a:scene3d>
            <a:sp3d extrusionH="430200" prstMaterial="legacyMatte">
              <a:extrusionClr>
                <a:srgbClr val="FF6600"/>
              </a:extrusionClr>
              <a:contourClr>
                <a:srgbClr val="FFE701"/>
              </a:contourClr>
            </a:sp3d>
          </a:bodyPr>
          <a:lstStyle/>
          <a:p>
            <a:pPr algn="ctr"/>
            <a:r>
              <a:rPr lang="en-US" sz="3600" kern="10">
                <a:ln w="9525">
                  <a:round/>
                  <a:headEnd/>
                  <a:tailEnd/>
                </a:ln>
                <a:gradFill rotWithShape="1">
                  <a:gsLst>
                    <a:gs pos="0">
                      <a:srgbClr val="FFE701"/>
                    </a:gs>
                    <a:gs pos="100000">
                      <a:srgbClr val="FE3E02"/>
                    </a:gs>
                  </a:gsLst>
                  <a:lin ang="5400000" scaled="1"/>
                </a:gradFill>
                <a:latin typeface="Impact" panose="020B0806030902050204" pitchFamily="34" charset="0"/>
              </a:rPr>
              <a:t>THANK  YOU</a:t>
            </a:r>
          </a:p>
        </p:txBody>
      </p:sp>
    </p:spTree>
    <p:extLst>
      <p:ext uri="{BB962C8B-B14F-4D97-AF65-F5344CB8AC3E}">
        <p14:creationId xmlns:p14="http://schemas.microsoft.com/office/powerpoint/2010/main" val="22150076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65924"/>
                                        </p:tgtEl>
                                        <p:attrNameLst>
                                          <p:attrName>style.visibility</p:attrName>
                                        </p:attrNameLst>
                                      </p:cBhvr>
                                      <p:to>
                                        <p:strVal val="visible"/>
                                      </p:to>
                                    </p:set>
                                    <p:animEffect transition="in" filter="wipe(down)">
                                      <p:cBhvr>
                                        <p:cTn id="7" dur="580">
                                          <p:stCondLst>
                                            <p:cond delay="0"/>
                                          </p:stCondLst>
                                        </p:cTn>
                                        <p:tgtEl>
                                          <p:spTgt spid="465924"/>
                                        </p:tgtEl>
                                      </p:cBhvr>
                                    </p:animEffect>
                                    <p:anim calcmode="lin" valueType="num">
                                      <p:cBhvr>
                                        <p:cTn id="8" dur="1822" tmFilter="0,0; 0.14,0.36; 0.43,0.73; 0.71,0.91; 1.0,1.0">
                                          <p:stCondLst>
                                            <p:cond delay="0"/>
                                          </p:stCondLst>
                                        </p:cTn>
                                        <p:tgtEl>
                                          <p:spTgt spid="46592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6592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6592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6592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65924"/>
                                        </p:tgtEl>
                                        <p:attrNameLst>
                                          <p:attrName>ppt_y</p:attrName>
                                        </p:attrNameLst>
                                      </p:cBhvr>
                                      <p:tavLst>
                                        <p:tav tm="0" fmla="#ppt_y-sin(pi*$)/81">
                                          <p:val>
                                            <p:fltVal val="0"/>
                                          </p:val>
                                        </p:tav>
                                        <p:tav tm="100000">
                                          <p:val>
                                            <p:fltVal val="1"/>
                                          </p:val>
                                        </p:tav>
                                      </p:tavLst>
                                    </p:anim>
                                    <p:animScale>
                                      <p:cBhvr>
                                        <p:cTn id="13" dur="26">
                                          <p:stCondLst>
                                            <p:cond delay="650"/>
                                          </p:stCondLst>
                                        </p:cTn>
                                        <p:tgtEl>
                                          <p:spTgt spid="465924"/>
                                        </p:tgtEl>
                                      </p:cBhvr>
                                      <p:to x="100000" y="60000"/>
                                    </p:animScale>
                                    <p:animScale>
                                      <p:cBhvr>
                                        <p:cTn id="14" dur="166" decel="50000">
                                          <p:stCondLst>
                                            <p:cond delay="676"/>
                                          </p:stCondLst>
                                        </p:cTn>
                                        <p:tgtEl>
                                          <p:spTgt spid="465924"/>
                                        </p:tgtEl>
                                      </p:cBhvr>
                                      <p:to x="100000" y="100000"/>
                                    </p:animScale>
                                    <p:animScale>
                                      <p:cBhvr>
                                        <p:cTn id="15" dur="26">
                                          <p:stCondLst>
                                            <p:cond delay="1312"/>
                                          </p:stCondLst>
                                        </p:cTn>
                                        <p:tgtEl>
                                          <p:spTgt spid="465924"/>
                                        </p:tgtEl>
                                      </p:cBhvr>
                                      <p:to x="100000" y="80000"/>
                                    </p:animScale>
                                    <p:animScale>
                                      <p:cBhvr>
                                        <p:cTn id="16" dur="166" decel="50000">
                                          <p:stCondLst>
                                            <p:cond delay="1338"/>
                                          </p:stCondLst>
                                        </p:cTn>
                                        <p:tgtEl>
                                          <p:spTgt spid="465924"/>
                                        </p:tgtEl>
                                      </p:cBhvr>
                                      <p:to x="100000" y="100000"/>
                                    </p:animScale>
                                    <p:animScale>
                                      <p:cBhvr>
                                        <p:cTn id="17" dur="26">
                                          <p:stCondLst>
                                            <p:cond delay="1642"/>
                                          </p:stCondLst>
                                        </p:cTn>
                                        <p:tgtEl>
                                          <p:spTgt spid="465924"/>
                                        </p:tgtEl>
                                      </p:cBhvr>
                                      <p:to x="100000" y="90000"/>
                                    </p:animScale>
                                    <p:animScale>
                                      <p:cBhvr>
                                        <p:cTn id="18" dur="166" decel="50000">
                                          <p:stCondLst>
                                            <p:cond delay="1668"/>
                                          </p:stCondLst>
                                        </p:cTn>
                                        <p:tgtEl>
                                          <p:spTgt spid="465924"/>
                                        </p:tgtEl>
                                      </p:cBhvr>
                                      <p:to x="100000" y="100000"/>
                                    </p:animScale>
                                    <p:animScale>
                                      <p:cBhvr>
                                        <p:cTn id="19" dur="26">
                                          <p:stCondLst>
                                            <p:cond delay="1808"/>
                                          </p:stCondLst>
                                        </p:cTn>
                                        <p:tgtEl>
                                          <p:spTgt spid="465924"/>
                                        </p:tgtEl>
                                      </p:cBhvr>
                                      <p:to x="100000" y="95000"/>
                                    </p:animScale>
                                    <p:animScale>
                                      <p:cBhvr>
                                        <p:cTn id="20" dur="166" decel="50000">
                                          <p:stCondLst>
                                            <p:cond delay="1834"/>
                                          </p:stCondLst>
                                        </p:cTn>
                                        <p:tgtEl>
                                          <p:spTgt spid="4659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a:solidFill>
            <a:srgbClr val="FFFF00"/>
          </a:solidFill>
        </p:spPr>
        <p:txBody>
          <a:bodyPr>
            <a:normAutofit/>
          </a:bodyPr>
          <a:lstStyle/>
          <a:p>
            <a:r>
              <a:rPr lang="en-US" sz="3200" dirty="0" smtClean="0"/>
              <a:t>UAS: News Update </a:t>
            </a:r>
            <a:endParaRPr lang="en-US" sz="3200" dirty="0"/>
          </a:p>
        </p:txBody>
      </p:sp>
      <p:sp>
        <p:nvSpPr>
          <p:cNvPr id="3" name="Content Placeholder 2"/>
          <p:cNvSpPr>
            <a:spLocks noGrp="1"/>
          </p:cNvSpPr>
          <p:nvPr>
            <p:ph idx="1"/>
          </p:nvPr>
        </p:nvSpPr>
        <p:spPr>
          <a:xfrm>
            <a:off x="0" y="685800"/>
            <a:ext cx="9067800" cy="6172200"/>
          </a:xfrm>
        </p:spPr>
        <p:txBody>
          <a:bodyPr>
            <a:normAutofit fontScale="55000" lnSpcReduction="20000"/>
          </a:bodyPr>
          <a:lstStyle/>
          <a:p>
            <a:r>
              <a:rPr lang="en-US" sz="2900" dirty="0">
                <a:solidFill>
                  <a:srgbClr val="C00000"/>
                </a:solidFill>
              </a:rPr>
              <a:t>The White House Office of Science and Technology </a:t>
            </a:r>
            <a:r>
              <a:rPr lang="en-US" sz="2900" dirty="0" smtClean="0">
                <a:solidFill>
                  <a:srgbClr val="C00000"/>
                </a:solidFill>
              </a:rPr>
              <a:t>Policy has </a:t>
            </a:r>
            <a:r>
              <a:rPr lang="en-US" sz="2900" dirty="0">
                <a:solidFill>
                  <a:srgbClr val="C00000"/>
                </a:solidFill>
                <a:hlinkClick r:id="rId2"/>
              </a:rPr>
              <a:t>announced</a:t>
            </a:r>
            <a:r>
              <a:rPr lang="en-US" sz="2900" dirty="0">
                <a:solidFill>
                  <a:srgbClr val="C00000"/>
                </a:solidFill>
              </a:rPr>
              <a:t> on 2 August actions to encourage adoption of unmanned aerial vehicles (UAVs) across the US. </a:t>
            </a:r>
            <a:endParaRPr lang="en-US" sz="2900" dirty="0" smtClean="0">
              <a:solidFill>
                <a:srgbClr val="C00000"/>
              </a:solidFill>
            </a:endParaRPr>
          </a:p>
          <a:p>
            <a:pPr marL="0" indent="0">
              <a:buNone/>
            </a:pPr>
            <a:endParaRPr lang="en-US" sz="2900" dirty="0" smtClean="0">
              <a:solidFill>
                <a:srgbClr val="C00000"/>
              </a:solidFill>
            </a:endParaRPr>
          </a:p>
          <a:p>
            <a:r>
              <a:rPr lang="en-US" sz="2900" dirty="0" smtClean="0"/>
              <a:t>The </a:t>
            </a:r>
            <a:r>
              <a:rPr lang="en-US" sz="2900" dirty="0"/>
              <a:t>measures include $35 million in research funding over five years for the design, control, and application of drones in areas such as inspecting electric transmission lines, monitoring agriculture, and studying severe storms</a:t>
            </a:r>
            <a:r>
              <a:rPr lang="en-US" sz="2900" dirty="0" smtClean="0">
                <a:solidFill>
                  <a:srgbClr val="C00000"/>
                </a:solidFill>
              </a:rPr>
              <a:t>.</a:t>
            </a:r>
          </a:p>
          <a:p>
            <a:pPr marL="0" indent="0">
              <a:buNone/>
            </a:pPr>
            <a:endParaRPr lang="en-US" sz="2900" dirty="0">
              <a:solidFill>
                <a:srgbClr val="C00000"/>
              </a:solidFill>
            </a:endParaRPr>
          </a:p>
          <a:p>
            <a:r>
              <a:rPr lang="en-US" sz="2900" dirty="0">
                <a:solidFill>
                  <a:srgbClr val="0070C0"/>
                </a:solidFill>
              </a:rPr>
              <a:t>The White House </a:t>
            </a:r>
            <a:r>
              <a:rPr lang="en-US" sz="2900" dirty="0" smtClean="0">
                <a:solidFill>
                  <a:srgbClr val="0070C0"/>
                </a:solidFill>
              </a:rPr>
              <a:t>policy states </a:t>
            </a:r>
            <a:r>
              <a:rPr lang="en-US" sz="2900" dirty="0">
                <a:solidFill>
                  <a:srgbClr val="0070C0"/>
                </a:solidFill>
              </a:rPr>
              <a:t>that </a:t>
            </a:r>
            <a:r>
              <a:rPr lang="en-US" sz="2900" dirty="0" smtClean="0">
                <a:solidFill>
                  <a:srgbClr val="0070C0"/>
                </a:solidFill>
              </a:rPr>
              <a:t>US will </a:t>
            </a:r>
            <a:r>
              <a:rPr lang="en-US" sz="2900" dirty="0">
                <a:solidFill>
                  <a:srgbClr val="0070C0"/>
                </a:solidFill>
              </a:rPr>
              <a:t>expand federal agencies’ use of UAVs and accelerate airspace integration research. </a:t>
            </a:r>
            <a:endParaRPr lang="en-US" sz="2900" dirty="0" smtClean="0">
              <a:solidFill>
                <a:srgbClr val="0070C0"/>
              </a:solidFill>
            </a:endParaRPr>
          </a:p>
          <a:p>
            <a:pPr marL="0" indent="0">
              <a:buNone/>
            </a:pPr>
            <a:endParaRPr lang="en-US" sz="2900" dirty="0" smtClean="0">
              <a:solidFill>
                <a:srgbClr val="0070C0"/>
              </a:solidFill>
            </a:endParaRPr>
          </a:p>
          <a:p>
            <a:r>
              <a:rPr lang="en-US" sz="2900" dirty="0" smtClean="0">
                <a:solidFill>
                  <a:srgbClr val="C00000"/>
                </a:solidFill>
              </a:rPr>
              <a:t>US </a:t>
            </a:r>
            <a:r>
              <a:rPr lang="en-US" sz="2900" dirty="0">
                <a:solidFill>
                  <a:srgbClr val="C00000"/>
                </a:solidFill>
              </a:rPr>
              <a:t>Interior Department will employ UAVs in helping protect endangered species and habitats, suppressing wildfires, and increasing accessibility to remote communities</a:t>
            </a:r>
            <a:r>
              <a:rPr lang="en-US" sz="2900" dirty="0">
                <a:solidFill>
                  <a:srgbClr val="0070C0"/>
                </a:solidFill>
              </a:rPr>
              <a:t>. </a:t>
            </a:r>
            <a:r>
              <a:rPr lang="en-US" sz="2900" dirty="0" smtClean="0">
                <a:solidFill>
                  <a:srgbClr val="0070C0"/>
                </a:solidFill>
              </a:rPr>
              <a:t> </a:t>
            </a:r>
          </a:p>
          <a:p>
            <a:pPr marL="0" indent="0">
              <a:buNone/>
            </a:pPr>
            <a:endParaRPr lang="en-US" sz="2900" dirty="0" smtClean="0">
              <a:solidFill>
                <a:srgbClr val="0070C0"/>
              </a:solidFill>
            </a:endParaRPr>
          </a:p>
          <a:p>
            <a:r>
              <a:rPr lang="en-US" sz="2900" dirty="0" smtClean="0">
                <a:solidFill>
                  <a:srgbClr val="0070C0"/>
                </a:solidFill>
              </a:rPr>
              <a:t>US Federal </a:t>
            </a:r>
            <a:r>
              <a:rPr lang="en-US" sz="2900" dirty="0">
                <a:solidFill>
                  <a:srgbClr val="0070C0"/>
                </a:solidFill>
              </a:rPr>
              <a:t>Aviation </a:t>
            </a:r>
            <a:r>
              <a:rPr lang="en-US" sz="2900" dirty="0" smtClean="0">
                <a:solidFill>
                  <a:srgbClr val="0070C0"/>
                </a:solidFill>
              </a:rPr>
              <a:t>Administration(FAA) has issued  </a:t>
            </a:r>
            <a:r>
              <a:rPr lang="en-US" sz="2900" dirty="0">
                <a:solidFill>
                  <a:srgbClr val="0070C0"/>
                </a:solidFill>
              </a:rPr>
              <a:t>nationwide guidelines for the operation of commercial </a:t>
            </a:r>
            <a:r>
              <a:rPr lang="en-US" sz="2900" dirty="0" smtClean="0">
                <a:solidFill>
                  <a:srgbClr val="0070C0"/>
                </a:solidFill>
              </a:rPr>
              <a:t>UAV </a:t>
            </a:r>
            <a:r>
              <a:rPr lang="en-US" sz="2900" dirty="0">
                <a:solidFill>
                  <a:srgbClr val="0070C0"/>
                </a:solidFill>
              </a:rPr>
              <a:t>weighing under 25 </a:t>
            </a:r>
            <a:r>
              <a:rPr lang="en-US" sz="2900" dirty="0" smtClean="0">
                <a:solidFill>
                  <a:srgbClr val="0070C0"/>
                </a:solidFill>
              </a:rPr>
              <a:t>kg</a:t>
            </a:r>
            <a:r>
              <a:rPr lang="en-US" sz="2900" dirty="0">
                <a:solidFill>
                  <a:srgbClr val="0070C0"/>
                </a:solidFill>
              </a:rPr>
              <a:t> </a:t>
            </a:r>
            <a:r>
              <a:rPr lang="en-US" sz="2900" dirty="0" smtClean="0">
                <a:solidFill>
                  <a:srgbClr val="0070C0"/>
                </a:solidFill>
              </a:rPr>
              <a:t>and permits </a:t>
            </a:r>
            <a:r>
              <a:rPr lang="en-US" sz="2900" dirty="0">
                <a:solidFill>
                  <a:srgbClr val="0070C0"/>
                </a:solidFill>
              </a:rPr>
              <a:t>drone flights for commercial, scientific, public, and educational purposes</a:t>
            </a:r>
            <a:r>
              <a:rPr lang="en-US" sz="2900" dirty="0" smtClean="0"/>
              <a:t>.</a:t>
            </a:r>
          </a:p>
          <a:p>
            <a:pPr marL="0" indent="0">
              <a:buNone/>
            </a:pPr>
            <a:endParaRPr lang="en-US" sz="2900" dirty="0"/>
          </a:p>
          <a:p>
            <a:r>
              <a:rPr lang="en-US" sz="2900" dirty="0"/>
              <a:t>Industry estimates suggest that over the next 10 years, commercial  </a:t>
            </a:r>
            <a:r>
              <a:rPr lang="en-US" sz="2900" dirty="0" smtClean="0"/>
              <a:t>UAS </a:t>
            </a:r>
            <a:r>
              <a:rPr lang="en-US" sz="2900" dirty="0"/>
              <a:t>could generate more than $82 billion for the US economy and support as many as 100 000 new jobs. The </a:t>
            </a:r>
            <a:r>
              <a:rPr lang="en-US" sz="2900" dirty="0" smtClean="0"/>
              <a:t>market potential world wise for UAS is much bigger. </a:t>
            </a:r>
          </a:p>
          <a:p>
            <a:pPr marL="0" indent="0">
              <a:buNone/>
            </a:pPr>
            <a:endParaRPr lang="en-US" sz="2900" dirty="0"/>
          </a:p>
          <a:p>
            <a:r>
              <a:rPr lang="en-US" sz="2900" dirty="0">
                <a:solidFill>
                  <a:srgbClr val="C00000"/>
                </a:solidFill>
              </a:rPr>
              <a:t>The FAA </a:t>
            </a:r>
            <a:r>
              <a:rPr lang="en-US" sz="2900" dirty="0" smtClean="0">
                <a:solidFill>
                  <a:srgbClr val="C00000"/>
                </a:solidFill>
              </a:rPr>
              <a:t>rules  </a:t>
            </a:r>
            <a:r>
              <a:rPr lang="en-US" sz="2900" dirty="0">
                <a:solidFill>
                  <a:srgbClr val="C00000"/>
                </a:solidFill>
              </a:rPr>
              <a:t>prohibits drone flights within five miles of an airport and requires operators to pass a written test and undergo the same security vetting as pilots of crewed aircraft</a:t>
            </a:r>
            <a:r>
              <a:rPr lang="en-US" sz="2900" dirty="0" smtClean="0">
                <a:solidFill>
                  <a:srgbClr val="C00000"/>
                </a:solidFill>
              </a:rPr>
              <a:t>.</a:t>
            </a:r>
          </a:p>
          <a:p>
            <a:pPr marL="0" indent="0">
              <a:buNone/>
            </a:pPr>
            <a:endParaRPr lang="en-US" sz="2900" dirty="0">
              <a:solidFill>
                <a:srgbClr val="C00000"/>
              </a:solidFill>
            </a:endParaRPr>
          </a:p>
          <a:p>
            <a:r>
              <a:rPr lang="en-US" sz="2900" dirty="0" smtClean="0">
                <a:solidFill>
                  <a:srgbClr val="0070C0"/>
                </a:solidFill>
              </a:rPr>
              <a:t>US has ordered </a:t>
            </a:r>
            <a:r>
              <a:rPr lang="en-US" sz="2900" dirty="0">
                <a:solidFill>
                  <a:srgbClr val="0070C0"/>
                </a:solidFill>
              </a:rPr>
              <a:t>federal agencies to ensure privacy as they adopt use of UAVs. </a:t>
            </a:r>
            <a:r>
              <a:rPr lang="en-US" sz="2900" dirty="0" smtClean="0">
                <a:solidFill>
                  <a:srgbClr val="0070C0"/>
                </a:solidFill>
              </a:rPr>
              <a:t> </a:t>
            </a:r>
            <a:r>
              <a:rPr lang="en-US" sz="2900" dirty="0">
                <a:solidFill>
                  <a:srgbClr val="0070C0"/>
                </a:solidFill>
              </a:rPr>
              <a:t>The </a:t>
            </a:r>
            <a:r>
              <a:rPr lang="en-US" sz="2900" dirty="0" smtClean="0">
                <a:solidFill>
                  <a:srgbClr val="0070C0"/>
                </a:solidFill>
              </a:rPr>
              <a:t>guidelines </a:t>
            </a:r>
            <a:r>
              <a:rPr lang="en-US" sz="2900" dirty="0">
                <a:solidFill>
                  <a:srgbClr val="0070C0"/>
                </a:solidFill>
              </a:rPr>
              <a:t>provides examples of technologies and practices that </a:t>
            </a:r>
            <a:r>
              <a:rPr lang="en-US" sz="2900" dirty="0" smtClean="0">
                <a:solidFill>
                  <a:srgbClr val="0070C0"/>
                </a:solidFill>
              </a:rPr>
              <a:t>regulates </a:t>
            </a:r>
            <a:r>
              <a:rPr lang="en-US" sz="2900" dirty="0">
                <a:solidFill>
                  <a:srgbClr val="0070C0"/>
                </a:solidFill>
              </a:rPr>
              <a:t>drone </a:t>
            </a:r>
            <a:r>
              <a:rPr lang="en-US" sz="2900" dirty="0" smtClean="0">
                <a:solidFill>
                  <a:srgbClr val="0070C0"/>
                </a:solidFill>
              </a:rPr>
              <a:t>operators collecting </a:t>
            </a:r>
            <a:r>
              <a:rPr lang="en-US" sz="2900" dirty="0">
                <a:solidFill>
                  <a:srgbClr val="0070C0"/>
                </a:solidFill>
              </a:rPr>
              <a:t>information</a:t>
            </a:r>
            <a:r>
              <a:rPr lang="en-US" sz="2900" dirty="0"/>
              <a:t>.</a:t>
            </a:r>
          </a:p>
          <a:p>
            <a:endParaRPr lang="en-US" dirty="0"/>
          </a:p>
        </p:txBody>
      </p:sp>
    </p:spTree>
    <p:extLst>
      <p:ext uri="{BB962C8B-B14F-4D97-AF65-F5344CB8AC3E}">
        <p14:creationId xmlns:p14="http://schemas.microsoft.com/office/powerpoint/2010/main" val="70810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rgbClr val="FFFF00"/>
          </a:solidFill>
        </p:spPr>
        <p:txBody>
          <a:bodyPr/>
          <a:lstStyle/>
          <a:p>
            <a:r>
              <a:rPr lang="en-US" dirty="0" err="1" smtClean="0"/>
              <a:t>UAS:Introduction</a:t>
            </a:r>
            <a:endParaRPr lang="en-US" dirty="0"/>
          </a:p>
        </p:txBody>
      </p:sp>
      <p:sp>
        <p:nvSpPr>
          <p:cNvPr id="3" name="Content Placeholder 2"/>
          <p:cNvSpPr>
            <a:spLocks noGrp="1"/>
          </p:cNvSpPr>
          <p:nvPr>
            <p:ph idx="1"/>
          </p:nvPr>
        </p:nvSpPr>
        <p:spPr>
          <a:xfrm>
            <a:off x="0" y="838200"/>
            <a:ext cx="9144000" cy="6019800"/>
          </a:xfrm>
        </p:spPr>
        <p:txBody>
          <a:bodyPr>
            <a:normAutofit fontScale="62500" lnSpcReduction="20000"/>
          </a:bodyPr>
          <a:lstStyle/>
          <a:p>
            <a:r>
              <a:rPr lang="en-US" dirty="0">
                <a:solidFill>
                  <a:srgbClr val="FF0000"/>
                </a:solidFill>
              </a:rPr>
              <a:t>Unmanned aerial vehicles (UAVs), </a:t>
            </a:r>
            <a:r>
              <a:rPr lang="en-US" dirty="0" smtClean="0">
                <a:solidFill>
                  <a:srgbClr val="FF0000"/>
                </a:solidFill>
              </a:rPr>
              <a:t> </a:t>
            </a:r>
            <a:r>
              <a:rPr lang="en-US" dirty="0">
                <a:solidFill>
                  <a:srgbClr val="FF0000"/>
                </a:solidFill>
              </a:rPr>
              <a:t>known as drones, are remotely-controlled aircraft which may be armed with missiles </a:t>
            </a:r>
            <a:r>
              <a:rPr lang="en-US" dirty="0" smtClean="0">
                <a:solidFill>
                  <a:srgbClr val="FF0000"/>
                </a:solidFill>
              </a:rPr>
              <a:t>, weapons for </a:t>
            </a:r>
            <a:r>
              <a:rPr lang="en-US" dirty="0">
                <a:solidFill>
                  <a:srgbClr val="FF0000"/>
                </a:solidFill>
              </a:rPr>
              <a:t>attack </a:t>
            </a:r>
            <a:r>
              <a:rPr lang="en-US" dirty="0" smtClean="0">
                <a:solidFill>
                  <a:srgbClr val="FF0000"/>
                </a:solidFill>
              </a:rPr>
              <a:t>missions</a:t>
            </a:r>
            <a:r>
              <a:rPr lang="en-US" dirty="0">
                <a:solidFill>
                  <a:srgbClr val="FF0000"/>
                </a:solidFill>
              </a:rPr>
              <a:t> </a:t>
            </a:r>
            <a:r>
              <a:rPr lang="en-US" dirty="0" smtClean="0">
                <a:solidFill>
                  <a:srgbClr val="FF0000"/>
                </a:solidFill>
              </a:rPr>
              <a:t>as well as deployed for many civilian applications.</a:t>
            </a:r>
          </a:p>
          <a:p>
            <a:pPr marL="0" indent="0">
              <a:buNone/>
            </a:pPr>
            <a:endParaRPr lang="en-US" dirty="0" smtClean="0">
              <a:solidFill>
                <a:srgbClr val="FF0000"/>
              </a:solidFill>
            </a:endParaRPr>
          </a:p>
          <a:p>
            <a:r>
              <a:rPr lang="en-US" dirty="0" smtClean="0">
                <a:solidFill>
                  <a:schemeClr val="tx2"/>
                </a:solidFill>
              </a:rPr>
              <a:t>After </a:t>
            </a:r>
            <a:r>
              <a:rPr lang="en-US" dirty="0">
                <a:solidFill>
                  <a:schemeClr val="tx2"/>
                </a:solidFill>
              </a:rPr>
              <a:t>World Trade Center attacks of </a:t>
            </a:r>
            <a:r>
              <a:rPr lang="en-US" dirty="0" smtClean="0">
                <a:solidFill>
                  <a:schemeClr val="tx2"/>
                </a:solidFill>
              </a:rPr>
              <a:t>09/11</a:t>
            </a:r>
            <a:r>
              <a:rPr lang="en-US" dirty="0">
                <a:solidFill>
                  <a:schemeClr val="tx2"/>
                </a:solidFill>
              </a:rPr>
              <a:t>, 2001 and </a:t>
            </a:r>
            <a:r>
              <a:rPr lang="en-US" dirty="0" smtClean="0">
                <a:solidFill>
                  <a:schemeClr val="tx2"/>
                </a:solidFill>
              </a:rPr>
              <a:t> </a:t>
            </a:r>
            <a:r>
              <a:rPr lang="en-US" dirty="0">
                <a:solidFill>
                  <a:schemeClr val="tx2"/>
                </a:solidFill>
              </a:rPr>
              <a:t>subsequent "War on Terror," </a:t>
            </a:r>
            <a:r>
              <a:rPr lang="en-US" dirty="0" smtClean="0">
                <a:solidFill>
                  <a:schemeClr val="tx2"/>
                </a:solidFill>
              </a:rPr>
              <a:t>USA </a:t>
            </a:r>
            <a:r>
              <a:rPr lang="en-US" dirty="0">
                <a:solidFill>
                  <a:schemeClr val="tx2"/>
                </a:solidFill>
              </a:rPr>
              <a:t>has used thousands of drones to </a:t>
            </a:r>
            <a:r>
              <a:rPr lang="en-US" dirty="0" err="1" smtClean="0">
                <a:solidFill>
                  <a:schemeClr val="tx2"/>
                </a:solidFill>
              </a:rPr>
              <a:t>neutralise</a:t>
            </a:r>
            <a:r>
              <a:rPr lang="en-US" dirty="0" smtClean="0">
                <a:solidFill>
                  <a:schemeClr val="tx2"/>
                </a:solidFill>
              </a:rPr>
              <a:t> </a:t>
            </a:r>
            <a:r>
              <a:rPr lang="en-US" dirty="0">
                <a:solidFill>
                  <a:schemeClr val="tx2"/>
                </a:solidFill>
              </a:rPr>
              <a:t>suspected terrorists in Pakistan, Afghanistan, Yemen, </a:t>
            </a:r>
            <a:r>
              <a:rPr lang="en-US" dirty="0" smtClean="0">
                <a:solidFill>
                  <a:schemeClr val="tx2"/>
                </a:solidFill>
              </a:rPr>
              <a:t>Somalia</a:t>
            </a:r>
            <a:r>
              <a:rPr lang="en-US" dirty="0" smtClean="0">
                <a:solidFill>
                  <a:srgbClr val="0070C0"/>
                </a:solidFill>
              </a:rPr>
              <a:t>. Drones </a:t>
            </a:r>
            <a:r>
              <a:rPr lang="en-US" dirty="0">
                <a:solidFill>
                  <a:srgbClr val="0070C0"/>
                </a:solidFill>
              </a:rPr>
              <a:t>have decimated terrorist networks </a:t>
            </a:r>
            <a:r>
              <a:rPr lang="en-US" dirty="0" smtClean="0">
                <a:solidFill>
                  <a:srgbClr val="0070C0"/>
                </a:solidFill>
              </a:rPr>
              <a:t> with precise </a:t>
            </a:r>
            <a:r>
              <a:rPr lang="en-US" dirty="0">
                <a:solidFill>
                  <a:srgbClr val="0070C0"/>
                </a:solidFill>
              </a:rPr>
              <a:t>strikes &amp;</a:t>
            </a:r>
            <a:r>
              <a:rPr lang="en-US" dirty="0" smtClean="0">
                <a:solidFill>
                  <a:srgbClr val="0070C0"/>
                </a:solidFill>
              </a:rPr>
              <a:t> </a:t>
            </a:r>
            <a:r>
              <a:rPr lang="en-US" dirty="0">
                <a:solidFill>
                  <a:srgbClr val="0070C0"/>
                </a:solidFill>
              </a:rPr>
              <a:t>minimal civilian casualties</a:t>
            </a:r>
            <a:r>
              <a:rPr lang="en-US" dirty="0" smtClean="0">
                <a:solidFill>
                  <a:srgbClr val="0070C0"/>
                </a:solidFill>
              </a:rPr>
              <a:t>.</a:t>
            </a:r>
          </a:p>
          <a:p>
            <a:pPr marL="0" indent="0">
              <a:buNone/>
            </a:pPr>
            <a:endParaRPr lang="en-US" dirty="0" smtClean="0">
              <a:solidFill>
                <a:srgbClr val="0070C0"/>
              </a:solidFill>
            </a:endParaRPr>
          </a:p>
          <a:p>
            <a:r>
              <a:rPr lang="en-US" dirty="0" smtClean="0"/>
              <a:t>UAS military and civilian  </a:t>
            </a:r>
            <a:r>
              <a:rPr lang="en-US" smtClean="0"/>
              <a:t>applications increasingly propelling </a:t>
            </a:r>
            <a:r>
              <a:rPr lang="en-US" dirty="0" smtClean="0"/>
              <a:t>its growth and business.</a:t>
            </a:r>
          </a:p>
          <a:p>
            <a:pPr marL="0" indent="0">
              <a:buNone/>
            </a:pPr>
            <a:endParaRPr lang="en-US" dirty="0" smtClean="0"/>
          </a:p>
          <a:p>
            <a:r>
              <a:rPr lang="en-US" dirty="0" smtClean="0"/>
              <a:t> </a:t>
            </a:r>
            <a:r>
              <a:rPr lang="en-US" dirty="0" smtClean="0">
                <a:solidFill>
                  <a:srgbClr val="C00000"/>
                </a:solidFill>
              </a:rPr>
              <a:t>UAS are </a:t>
            </a:r>
            <a:r>
              <a:rPr lang="en-US" dirty="0">
                <a:solidFill>
                  <a:srgbClr val="C00000"/>
                </a:solidFill>
              </a:rPr>
              <a:t>relatively inexpensive </a:t>
            </a:r>
            <a:r>
              <a:rPr lang="en-US" dirty="0" smtClean="0">
                <a:solidFill>
                  <a:srgbClr val="C00000"/>
                </a:solidFill>
              </a:rPr>
              <a:t>surveillance systems/weapons </a:t>
            </a:r>
            <a:r>
              <a:rPr lang="en-US" dirty="0">
                <a:solidFill>
                  <a:srgbClr val="C00000"/>
                </a:solidFill>
              </a:rPr>
              <a:t>and </a:t>
            </a:r>
            <a:r>
              <a:rPr lang="en-US" dirty="0" smtClean="0">
                <a:solidFill>
                  <a:srgbClr val="C00000"/>
                </a:solidFill>
              </a:rPr>
              <a:t> </a:t>
            </a:r>
            <a:r>
              <a:rPr lang="en-US" dirty="0">
                <a:solidFill>
                  <a:srgbClr val="C00000"/>
                </a:solidFill>
              </a:rPr>
              <a:t>their use helps </a:t>
            </a:r>
            <a:r>
              <a:rPr lang="en-US" dirty="0" smtClean="0">
                <a:solidFill>
                  <a:srgbClr val="C00000"/>
                </a:solidFill>
              </a:rPr>
              <a:t>reduces ground combat minimizes casualty.</a:t>
            </a:r>
            <a:r>
              <a:rPr lang="en-US" dirty="0"/>
              <a:t/>
            </a:r>
            <a:br>
              <a:rPr lang="en-US" dirty="0"/>
            </a:br>
            <a:endParaRPr lang="en-US" dirty="0"/>
          </a:p>
          <a:p>
            <a:r>
              <a:rPr lang="en-US" dirty="0" smtClean="0">
                <a:solidFill>
                  <a:schemeClr val="tx2"/>
                </a:solidFill>
              </a:rPr>
              <a:t>Drone  </a:t>
            </a:r>
            <a:r>
              <a:rPr lang="en-US" dirty="0">
                <a:solidFill>
                  <a:schemeClr val="tx2"/>
                </a:solidFill>
              </a:rPr>
              <a:t>strikes </a:t>
            </a:r>
            <a:r>
              <a:rPr lang="en-US" dirty="0" smtClean="0">
                <a:solidFill>
                  <a:schemeClr val="tx2"/>
                </a:solidFill>
              </a:rPr>
              <a:t> raises issue of likely civilians casualties, violation of </a:t>
            </a:r>
            <a:r>
              <a:rPr lang="en-US" dirty="0">
                <a:solidFill>
                  <a:schemeClr val="tx2"/>
                </a:solidFill>
              </a:rPr>
              <a:t>international </a:t>
            </a:r>
            <a:r>
              <a:rPr lang="en-US" dirty="0" smtClean="0">
                <a:solidFill>
                  <a:schemeClr val="tx2"/>
                </a:solidFill>
              </a:rPr>
              <a:t>law and sovereignty </a:t>
            </a:r>
            <a:r>
              <a:rPr lang="en-US" dirty="0">
                <a:solidFill>
                  <a:schemeClr val="tx2"/>
                </a:solidFill>
              </a:rPr>
              <a:t>of </a:t>
            </a:r>
            <a:r>
              <a:rPr lang="en-US" dirty="0" smtClean="0">
                <a:solidFill>
                  <a:schemeClr val="tx2"/>
                </a:solidFill>
              </a:rPr>
              <a:t>other nations but  a  force multiplier.</a:t>
            </a:r>
            <a:endParaRPr lang="en-US" dirty="0">
              <a:solidFill>
                <a:schemeClr val="tx2"/>
              </a:solidFill>
            </a:endParaRPr>
          </a:p>
          <a:p>
            <a:pPr marL="0" indent="0">
              <a:buNone/>
            </a:pPr>
            <a:endParaRPr lang="en-US" dirty="0" smtClean="0">
              <a:solidFill>
                <a:schemeClr val="tx2"/>
              </a:solidFill>
            </a:endParaRPr>
          </a:p>
          <a:p>
            <a:r>
              <a:rPr lang="en-US" dirty="0" smtClean="0"/>
              <a:t>With right law/ policies India can benefit from UAS for </a:t>
            </a:r>
            <a:r>
              <a:rPr lang="en-US" dirty="0" err="1" smtClean="0"/>
              <a:t>defence</a:t>
            </a:r>
            <a:r>
              <a:rPr lang="en-US" dirty="0" smtClean="0"/>
              <a:t> , national development and economy.</a:t>
            </a:r>
            <a:endParaRPr lang="en-US" dirty="0"/>
          </a:p>
        </p:txBody>
      </p:sp>
    </p:spTree>
    <p:extLst>
      <p:ext uri="{BB962C8B-B14F-4D97-AF65-F5344CB8AC3E}">
        <p14:creationId xmlns:p14="http://schemas.microsoft.com/office/powerpoint/2010/main" val="2598913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rgbClr val="FFFF00"/>
          </a:solidFill>
        </p:spPr>
        <p:txBody>
          <a:bodyPr/>
          <a:lstStyle/>
          <a:p>
            <a:r>
              <a:rPr lang="en-US" dirty="0" smtClean="0"/>
              <a:t> UAS : History</a:t>
            </a:r>
            <a:endParaRPr lang="en-US" dirty="0"/>
          </a:p>
        </p:txBody>
      </p:sp>
      <p:sp>
        <p:nvSpPr>
          <p:cNvPr id="3" name="Content Placeholder 2"/>
          <p:cNvSpPr>
            <a:spLocks noGrp="1"/>
          </p:cNvSpPr>
          <p:nvPr>
            <p:ph idx="1"/>
          </p:nvPr>
        </p:nvSpPr>
        <p:spPr>
          <a:xfrm>
            <a:off x="0" y="1143001"/>
            <a:ext cx="9144000" cy="5715000"/>
          </a:xfrm>
        </p:spPr>
        <p:txBody>
          <a:bodyPr>
            <a:normAutofit fontScale="92500"/>
          </a:bodyPr>
          <a:lstStyle/>
          <a:p>
            <a:r>
              <a:rPr lang="en-US" dirty="0" smtClean="0"/>
              <a:t> </a:t>
            </a:r>
            <a:r>
              <a:rPr lang="en-US" sz="2600" dirty="0" smtClean="0">
                <a:solidFill>
                  <a:srgbClr val="C00000"/>
                </a:solidFill>
              </a:rPr>
              <a:t>The </a:t>
            </a:r>
            <a:r>
              <a:rPr lang="en-US" sz="2600" dirty="0">
                <a:solidFill>
                  <a:srgbClr val="C00000"/>
                </a:solidFill>
              </a:rPr>
              <a:t>first recorded use of attack drones occurred on July 15, 1849 when the </a:t>
            </a:r>
            <a:r>
              <a:rPr lang="en-US" sz="2600" dirty="0" smtClean="0">
                <a:solidFill>
                  <a:srgbClr val="C00000"/>
                </a:solidFill>
              </a:rPr>
              <a:t> </a:t>
            </a:r>
            <a:r>
              <a:rPr lang="en-US" sz="2600" dirty="0">
                <a:solidFill>
                  <a:srgbClr val="C00000"/>
                </a:solidFill>
              </a:rPr>
              <a:t>Austrian Empire launched 200 pilotless balloons armed with bombs against the revolution-minded citizens of Venice.</a:t>
            </a:r>
            <a:r>
              <a:rPr lang="en-US" sz="2600" dirty="0"/>
              <a:t> </a:t>
            </a:r>
            <a:endParaRPr lang="en-US" sz="2600" dirty="0" smtClean="0"/>
          </a:p>
          <a:p>
            <a:r>
              <a:rPr lang="en-US" sz="2600" dirty="0" smtClean="0">
                <a:solidFill>
                  <a:schemeClr val="tx2"/>
                </a:solidFill>
              </a:rPr>
              <a:t>According to </a:t>
            </a:r>
            <a:r>
              <a:rPr lang="en-US" sz="2600" dirty="0">
                <a:solidFill>
                  <a:schemeClr val="tx2"/>
                </a:solidFill>
              </a:rPr>
              <a:t>2013 survey, 61% of Americans supported drone strikes in Pakistan, Yemen, and Somalia</a:t>
            </a:r>
            <a:r>
              <a:rPr lang="en-US" sz="2600" dirty="0"/>
              <a:t>. </a:t>
            </a:r>
            <a:endParaRPr lang="en-US" sz="2600" dirty="0" smtClean="0"/>
          </a:p>
          <a:p>
            <a:r>
              <a:rPr lang="en-US" sz="2600" dirty="0" smtClean="0"/>
              <a:t>The </a:t>
            </a:r>
            <a:r>
              <a:rPr lang="en-US" sz="2600" dirty="0"/>
              <a:t>first targeted drone strike by the </a:t>
            </a:r>
            <a:r>
              <a:rPr lang="en-US" sz="2600" dirty="0" smtClean="0"/>
              <a:t>USA </a:t>
            </a:r>
            <a:r>
              <a:rPr lang="en-US" sz="2600" dirty="0"/>
              <a:t>occurred on Feb. 4, 2002 in </a:t>
            </a:r>
            <a:r>
              <a:rPr lang="en-US" sz="2600" dirty="0" smtClean="0"/>
              <a:t>Afghanistan.  </a:t>
            </a:r>
            <a:r>
              <a:rPr lang="en-US" sz="2600" dirty="0"/>
              <a:t>CIA Predator drone fired on a group they believed included Osama bin </a:t>
            </a:r>
            <a:r>
              <a:rPr lang="en-US" sz="2600" dirty="0" smtClean="0"/>
              <a:t>Laden however the target, </a:t>
            </a:r>
            <a:r>
              <a:rPr lang="en-US" sz="2600" dirty="0"/>
              <a:t>all killed, were civilians gathering scrap metal. </a:t>
            </a:r>
            <a:endParaRPr lang="en-US" sz="2600" dirty="0" smtClean="0"/>
          </a:p>
          <a:p>
            <a:r>
              <a:rPr lang="en-US" sz="2600" dirty="0" smtClean="0">
                <a:solidFill>
                  <a:srgbClr val="C00000"/>
                </a:solidFill>
              </a:rPr>
              <a:t>Common </a:t>
            </a:r>
            <a:r>
              <a:rPr lang="en-US" sz="2600" dirty="0">
                <a:solidFill>
                  <a:srgbClr val="C00000"/>
                </a:solidFill>
              </a:rPr>
              <a:t>drone used for attack </a:t>
            </a:r>
            <a:r>
              <a:rPr lang="en-US" sz="2600" dirty="0" smtClean="0">
                <a:solidFill>
                  <a:srgbClr val="C00000"/>
                </a:solidFill>
              </a:rPr>
              <a:t>purposes </a:t>
            </a:r>
            <a:r>
              <a:rPr lang="en-US" sz="2600" dirty="0">
                <a:solidFill>
                  <a:srgbClr val="C00000"/>
                </a:solidFill>
              </a:rPr>
              <a:t>has a </a:t>
            </a:r>
            <a:r>
              <a:rPr lang="en-US" sz="2600" dirty="0" smtClean="0">
                <a:solidFill>
                  <a:srgbClr val="C00000"/>
                </a:solidFill>
              </a:rPr>
              <a:t>long range  (3,682 miles),  high operational </a:t>
            </a:r>
            <a:r>
              <a:rPr lang="en-US" sz="2600" dirty="0">
                <a:solidFill>
                  <a:srgbClr val="C00000"/>
                </a:solidFill>
              </a:rPr>
              <a:t>altitude (</a:t>
            </a:r>
            <a:r>
              <a:rPr lang="en-US" sz="2600" dirty="0" smtClean="0">
                <a:solidFill>
                  <a:srgbClr val="C00000"/>
                </a:solidFill>
              </a:rPr>
              <a:t> </a:t>
            </a:r>
            <a:r>
              <a:rPr lang="en-US" sz="2600" dirty="0">
                <a:solidFill>
                  <a:srgbClr val="C00000"/>
                </a:solidFill>
              </a:rPr>
              <a:t>50,000 </a:t>
            </a:r>
            <a:r>
              <a:rPr lang="en-US" sz="2600" dirty="0" err="1" smtClean="0">
                <a:solidFill>
                  <a:srgbClr val="C00000"/>
                </a:solidFill>
              </a:rPr>
              <a:t>ft</a:t>
            </a:r>
            <a:r>
              <a:rPr lang="en-US" sz="2600" dirty="0" smtClean="0">
                <a:solidFill>
                  <a:srgbClr val="C00000"/>
                </a:solidFill>
              </a:rPr>
              <a:t>) </a:t>
            </a:r>
            <a:r>
              <a:rPr lang="en-US" sz="2600" dirty="0">
                <a:solidFill>
                  <a:srgbClr val="C00000"/>
                </a:solidFill>
              </a:rPr>
              <a:t>and </a:t>
            </a:r>
            <a:r>
              <a:rPr lang="en-US" sz="2600" dirty="0" smtClean="0">
                <a:solidFill>
                  <a:srgbClr val="C00000"/>
                </a:solidFill>
              </a:rPr>
              <a:t>Long endurance (flight </a:t>
            </a:r>
            <a:r>
              <a:rPr lang="en-US" sz="2600" dirty="0">
                <a:solidFill>
                  <a:srgbClr val="C00000"/>
                </a:solidFill>
              </a:rPr>
              <a:t>time </a:t>
            </a:r>
            <a:r>
              <a:rPr lang="en-US" sz="2600" dirty="0" smtClean="0">
                <a:solidFill>
                  <a:srgbClr val="C00000"/>
                </a:solidFill>
              </a:rPr>
              <a:t>o </a:t>
            </a:r>
            <a:r>
              <a:rPr lang="en-US" sz="2600" dirty="0">
                <a:solidFill>
                  <a:srgbClr val="C00000"/>
                </a:solidFill>
              </a:rPr>
              <a:t>27 hours</a:t>
            </a:r>
            <a:r>
              <a:rPr lang="en-US" sz="2600" dirty="0" smtClean="0">
                <a:solidFill>
                  <a:srgbClr val="C00000"/>
                </a:solidFill>
              </a:rPr>
              <a:t>.)</a:t>
            </a:r>
          </a:p>
          <a:p>
            <a:r>
              <a:rPr lang="en-US" sz="2600" dirty="0" smtClean="0">
                <a:solidFill>
                  <a:schemeClr val="tx2"/>
                </a:solidFill>
              </a:rPr>
              <a:t>Civilians </a:t>
            </a:r>
            <a:r>
              <a:rPr lang="en-US" sz="2600" dirty="0">
                <a:solidFill>
                  <a:schemeClr val="tx2"/>
                </a:solidFill>
              </a:rPr>
              <a:t>accounted for 8-17% of all deaths from US drones in Pakistan, Yemen, and Somalia</a:t>
            </a:r>
            <a:r>
              <a:rPr lang="en-US" dirty="0">
                <a:solidFill>
                  <a:schemeClr val="tx2"/>
                </a:solidFill>
              </a:rPr>
              <a:t>.</a:t>
            </a:r>
            <a:r>
              <a:rPr lang="en-US" dirty="0"/>
              <a:t> </a:t>
            </a:r>
          </a:p>
        </p:txBody>
      </p:sp>
    </p:spTree>
    <p:extLst>
      <p:ext uri="{BB962C8B-B14F-4D97-AF65-F5344CB8AC3E}">
        <p14:creationId xmlns:p14="http://schemas.microsoft.com/office/powerpoint/2010/main" val="1712108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solidFill>
            <a:srgbClr val="FFFF00"/>
          </a:solidFill>
        </p:spPr>
        <p:txBody>
          <a:bodyPr/>
          <a:lstStyle/>
          <a:p>
            <a:r>
              <a:rPr lang="en-US" dirty="0" smtClean="0"/>
              <a:t> UAS : Indian </a:t>
            </a:r>
            <a:r>
              <a:rPr lang="en-US" dirty="0" err="1" smtClean="0"/>
              <a:t>Defence</a:t>
            </a:r>
            <a:r>
              <a:rPr lang="en-US" dirty="0" smtClean="0"/>
              <a:t> Sector</a:t>
            </a:r>
            <a:endParaRPr lang="en-US" dirty="0"/>
          </a:p>
        </p:txBody>
      </p:sp>
      <p:sp>
        <p:nvSpPr>
          <p:cNvPr id="3" name="Content Placeholder 2"/>
          <p:cNvSpPr>
            <a:spLocks noGrp="1"/>
          </p:cNvSpPr>
          <p:nvPr>
            <p:ph idx="1"/>
          </p:nvPr>
        </p:nvSpPr>
        <p:spPr>
          <a:xfrm>
            <a:off x="0" y="1143001"/>
            <a:ext cx="9144000" cy="5715000"/>
          </a:xfrm>
        </p:spPr>
        <p:txBody>
          <a:bodyPr>
            <a:normAutofit fontScale="55000" lnSpcReduction="20000"/>
          </a:bodyPr>
          <a:lstStyle/>
          <a:p>
            <a:pPr marL="0" indent="0">
              <a:buNone/>
            </a:pPr>
            <a:endParaRPr lang="en-US" dirty="0"/>
          </a:p>
          <a:p>
            <a:r>
              <a:rPr lang="en-US" dirty="0" smtClean="0">
                <a:solidFill>
                  <a:srgbClr val="C00000"/>
                </a:solidFill>
              </a:rPr>
              <a:t>IA/IAF/IN need  </a:t>
            </a:r>
            <a:r>
              <a:rPr lang="en-US" dirty="0">
                <a:solidFill>
                  <a:srgbClr val="C00000"/>
                </a:solidFill>
              </a:rPr>
              <a:t>more than 5,000 UAVs over the next </a:t>
            </a:r>
            <a:r>
              <a:rPr lang="en-US" dirty="0" smtClean="0">
                <a:solidFill>
                  <a:srgbClr val="C00000"/>
                </a:solidFill>
              </a:rPr>
              <a:t>05-10 </a:t>
            </a:r>
            <a:r>
              <a:rPr lang="en-US" dirty="0">
                <a:solidFill>
                  <a:srgbClr val="C00000"/>
                </a:solidFill>
              </a:rPr>
              <a:t>years </a:t>
            </a:r>
            <a:endParaRPr lang="en-US" dirty="0"/>
          </a:p>
          <a:p>
            <a:pPr marL="0" indent="0">
              <a:buNone/>
            </a:pPr>
            <a:endParaRPr lang="en-US" dirty="0" smtClean="0"/>
          </a:p>
          <a:p>
            <a:r>
              <a:rPr lang="en-US" dirty="0" smtClean="0">
                <a:solidFill>
                  <a:schemeClr val="tx2"/>
                </a:solidFill>
              </a:rPr>
              <a:t>Tenders  </a:t>
            </a:r>
            <a:r>
              <a:rPr lang="en-US" dirty="0">
                <a:solidFill>
                  <a:schemeClr val="tx2"/>
                </a:solidFill>
              </a:rPr>
              <a:t>restricted to </a:t>
            </a:r>
            <a:r>
              <a:rPr lang="en-US" dirty="0" smtClean="0">
                <a:solidFill>
                  <a:schemeClr val="tx2"/>
                </a:solidFill>
              </a:rPr>
              <a:t>Global/domestic </a:t>
            </a:r>
            <a:r>
              <a:rPr lang="en-US" dirty="0">
                <a:solidFill>
                  <a:schemeClr val="tx2"/>
                </a:solidFill>
              </a:rPr>
              <a:t>companies </a:t>
            </a:r>
            <a:r>
              <a:rPr lang="en-US" dirty="0" smtClean="0">
                <a:solidFill>
                  <a:schemeClr val="tx2"/>
                </a:solidFill>
              </a:rPr>
              <a:t>/consortiums firms</a:t>
            </a:r>
            <a:r>
              <a:rPr lang="en-US" dirty="0" smtClean="0"/>
              <a:t>.</a:t>
            </a:r>
          </a:p>
          <a:p>
            <a:pPr marL="0" indent="0">
              <a:buNone/>
            </a:pPr>
            <a:endParaRPr lang="en-US" dirty="0"/>
          </a:p>
          <a:p>
            <a:r>
              <a:rPr lang="en-US" dirty="0" smtClean="0"/>
              <a:t>Limited </a:t>
            </a:r>
            <a:r>
              <a:rPr lang="en-US" dirty="0"/>
              <a:t>industrial expertise, </a:t>
            </a:r>
            <a:r>
              <a:rPr lang="en-US" dirty="0" smtClean="0"/>
              <a:t>manufacturing delays </a:t>
            </a:r>
            <a:r>
              <a:rPr lang="en-US" dirty="0"/>
              <a:t>and cost overruns, have </a:t>
            </a:r>
            <a:r>
              <a:rPr lang="en-US" dirty="0" smtClean="0"/>
              <a:t>adverse impact on </a:t>
            </a:r>
            <a:r>
              <a:rPr lang="en-US" dirty="0"/>
              <a:t>past efforts to </a:t>
            </a:r>
            <a:r>
              <a:rPr lang="en-US" dirty="0" smtClean="0"/>
              <a:t>develop/ </a:t>
            </a:r>
            <a:r>
              <a:rPr lang="en-US" dirty="0"/>
              <a:t>produce indigenous </a:t>
            </a:r>
            <a:r>
              <a:rPr lang="en-US" dirty="0" smtClean="0"/>
              <a:t>UAVs.</a:t>
            </a:r>
          </a:p>
          <a:p>
            <a:pPr marL="0" indent="0">
              <a:buNone/>
            </a:pPr>
            <a:endParaRPr lang="en-US" dirty="0"/>
          </a:p>
          <a:p>
            <a:r>
              <a:rPr lang="en-US" dirty="0" smtClean="0">
                <a:solidFill>
                  <a:srgbClr val="FF0000"/>
                </a:solidFill>
              </a:rPr>
              <a:t>Private </a:t>
            </a:r>
            <a:r>
              <a:rPr lang="en-US" dirty="0">
                <a:solidFill>
                  <a:srgbClr val="FF0000"/>
                </a:solidFill>
              </a:rPr>
              <a:t>sector </a:t>
            </a:r>
            <a:r>
              <a:rPr lang="en-US" dirty="0" smtClean="0">
                <a:solidFill>
                  <a:srgbClr val="FF0000"/>
                </a:solidFill>
              </a:rPr>
              <a:t>will be   involved big way </a:t>
            </a:r>
            <a:r>
              <a:rPr lang="en-US" dirty="0">
                <a:solidFill>
                  <a:srgbClr val="FF0000"/>
                </a:solidFill>
              </a:rPr>
              <a:t>to meet </a:t>
            </a:r>
            <a:r>
              <a:rPr lang="en-US" dirty="0" smtClean="0">
                <a:solidFill>
                  <a:srgbClr val="FF0000"/>
                </a:solidFill>
              </a:rPr>
              <a:t> </a:t>
            </a:r>
            <a:r>
              <a:rPr lang="en-US" dirty="0">
                <a:solidFill>
                  <a:srgbClr val="FF0000"/>
                </a:solidFill>
              </a:rPr>
              <a:t>future requirements of UAVs, as per </a:t>
            </a:r>
            <a:r>
              <a:rPr lang="en-US" dirty="0" err="1">
                <a:solidFill>
                  <a:srgbClr val="FF0000"/>
                </a:solidFill>
              </a:rPr>
              <a:t>MoD</a:t>
            </a:r>
            <a:r>
              <a:rPr lang="en-US" dirty="0">
                <a:solidFill>
                  <a:srgbClr val="FF0000"/>
                </a:solidFill>
              </a:rPr>
              <a:t> strategy</a:t>
            </a:r>
            <a:r>
              <a:rPr lang="en-US" dirty="0" smtClean="0"/>
              <a:t>.</a:t>
            </a:r>
          </a:p>
          <a:p>
            <a:pPr marL="0" indent="0">
              <a:buNone/>
            </a:pPr>
            <a:endParaRPr lang="en-US" dirty="0"/>
          </a:p>
          <a:p>
            <a:r>
              <a:rPr lang="en-US" dirty="0" smtClean="0"/>
              <a:t> </a:t>
            </a:r>
            <a:r>
              <a:rPr lang="en-US" dirty="0">
                <a:solidFill>
                  <a:schemeClr val="tx2"/>
                </a:solidFill>
              </a:rPr>
              <a:t>N</a:t>
            </a:r>
            <a:r>
              <a:rPr lang="en-US" dirty="0" smtClean="0">
                <a:solidFill>
                  <a:schemeClr val="tx2"/>
                </a:solidFill>
              </a:rPr>
              <a:t>ext  </a:t>
            </a:r>
            <a:r>
              <a:rPr lang="en-US" dirty="0">
                <a:solidFill>
                  <a:schemeClr val="tx2"/>
                </a:solidFill>
              </a:rPr>
              <a:t>five years, the </a:t>
            </a:r>
            <a:r>
              <a:rPr lang="en-US" dirty="0" smtClean="0">
                <a:solidFill>
                  <a:schemeClr val="tx2"/>
                </a:solidFill>
              </a:rPr>
              <a:t>IA can  </a:t>
            </a:r>
            <a:r>
              <a:rPr lang="en-US" dirty="0">
                <a:solidFill>
                  <a:schemeClr val="tx2"/>
                </a:solidFill>
              </a:rPr>
              <a:t>equip UAVs down to the battalion level, while the Air Force </a:t>
            </a:r>
            <a:r>
              <a:rPr lang="en-US" dirty="0" smtClean="0">
                <a:solidFill>
                  <a:schemeClr val="tx2"/>
                </a:solidFill>
              </a:rPr>
              <a:t>will have </a:t>
            </a:r>
            <a:r>
              <a:rPr lang="en-US" dirty="0">
                <a:solidFill>
                  <a:schemeClr val="tx2"/>
                </a:solidFill>
              </a:rPr>
              <a:t>fully operational squadrons of surveillance UAVs and unmanned combat aerial vehicles (UCAV</a:t>
            </a:r>
            <a:r>
              <a:rPr lang="en-US" dirty="0" smtClean="0">
                <a:solidFill>
                  <a:schemeClr val="tx2"/>
                </a:solidFill>
              </a:rPr>
              <a:t>).</a:t>
            </a:r>
          </a:p>
          <a:p>
            <a:pPr marL="0" indent="0">
              <a:buNone/>
            </a:pPr>
            <a:endParaRPr lang="en-US" dirty="0">
              <a:solidFill>
                <a:schemeClr val="tx2"/>
              </a:solidFill>
            </a:endParaRPr>
          </a:p>
          <a:p>
            <a:r>
              <a:rPr lang="en-US" dirty="0" smtClean="0"/>
              <a:t>Portable </a:t>
            </a:r>
            <a:r>
              <a:rPr lang="en-US" dirty="0"/>
              <a:t>mini and micro UAVs for short-range surveillance, and nuclear, biological, chemical detection in the </a:t>
            </a:r>
            <a:r>
              <a:rPr lang="en-US" dirty="0" smtClean="0"/>
              <a:t>battlefield is a necessity.</a:t>
            </a:r>
          </a:p>
          <a:p>
            <a:pPr marL="0" indent="0">
              <a:buNone/>
            </a:pPr>
            <a:endParaRPr lang="en-US" dirty="0"/>
          </a:p>
          <a:p>
            <a:r>
              <a:rPr lang="en-US" dirty="0" smtClean="0">
                <a:solidFill>
                  <a:srgbClr val="C00000"/>
                </a:solidFill>
              </a:rPr>
              <a:t>IA, IAF </a:t>
            </a:r>
            <a:r>
              <a:rPr lang="en-US" dirty="0">
                <a:solidFill>
                  <a:srgbClr val="C00000"/>
                </a:solidFill>
              </a:rPr>
              <a:t>and </a:t>
            </a:r>
            <a:r>
              <a:rPr lang="en-US" dirty="0" smtClean="0">
                <a:solidFill>
                  <a:srgbClr val="C00000"/>
                </a:solidFill>
              </a:rPr>
              <a:t>IN need  increasing for </a:t>
            </a:r>
            <a:r>
              <a:rPr lang="en-US" dirty="0">
                <a:solidFill>
                  <a:srgbClr val="C00000"/>
                </a:solidFill>
              </a:rPr>
              <a:t>tactical </a:t>
            </a:r>
            <a:r>
              <a:rPr lang="en-US" dirty="0" err="1" smtClean="0">
                <a:solidFill>
                  <a:srgbClr val="C00000"/>
                </a:solidFill>
              </a:rPr>
              <a:t>UAVs.High</a:t>
            </a:r>
            <a:r>
              <a:rPr lang="en-US" dirty="0" smtClean="0">
                <a:solidFill>
                  <a:srgbClr val="C00000"/>
                </a:solidFill>
              </a:rPr>
              <a:t>-altitude </a:t>
            </a:r>
            <a:r>
              <a:rPr lang="en-US" dirty="0">
                <a:solidFill>
                  <a:srgbClr val="C00000"/>
                </a:solidFill>
              </a:rPr>
              <a:t>long-endurance </a:t>
            </a:r>
            <a:r>
              <a:rPr lang="en-US" dirty="0" smtClean="0">
                <a:solidFill>
                  <a:srgbClr val="C00000"/>
                </a:solidFill>
              </a:rPr>
              <a:t>HALE</a:t>
            </a:r>
            <a:r>
              <a:rPr lang="en-US" dirty="0">
                <a:solidFill>
                  <a:srgbClr val="C00000"/>
                </a:solidFill>
              </a:rPr>
              <a:t>)  vertical take-off and landing (VTOL) </a:t>
            </a:r>
            <a:r>
              <a:rPr lang="en-US" dirty="0" smtClean="0">
                <a:solidFill>
                  <a:srgbClr val="C00000"/>
                </a:solidFill>
              </a:rPr>
              <a:t> </a:t>
            </a:r>
            <a:r>
              <a:rPr lang="en-US" dirty="0">
                <a:solidFill>
                  <a:srgbClr val="C00000"/>
                </a:solidFill>
              </a:rPr>
              <a:t>and medium-altitude, long-endurance (MALE) UAVs. </a:t>
            </a:r>
          </a:p>
          <a:p>
            <a:endParaRPr lang="en-US" dirty="0">
              <a:solidFill>
                <a:srgbClr val="C00000"/>
              </a:solidFill>
            </a:endParaRPr>
          </a:p>
        </p:txBody>
      </p:sp>
    </p:spTree>
    <p:extLst>
      <p:ext uri="{BB962C8B-B14F-4D97-AF65-F5344CB8AC3E}">
        <p14:creationId xmlns:p14="http://schemas.microsoft.com/office/powerpoint/2010/main" val="2931587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38313" cy="1090684"/>
          </a:xfrm>
          <a:solidFill>
            <a:srgbClr val="FFFF00"/>
          </a:solidFill>
        </p:spPr>
        <p:txBody>
          <a:bodyPr>
            <a:normAutofit fontScale="90000"/>
          </a:bodyPr>
          <a:lstStyle/>
          <a:p>
            <a:r>
              <a:rPr lang="en-US" b="1" u="sng" dirty="0" smtClean="0"/>
              <a:t>UAS: Make </a:t>
            </a:r>
            <a:r>
              <a:rPr lang="en-US" b="1" u="sng" dirty="0"/>
              <a:t>in India </a:t>
            </a:r>
            <a:r>
              <a:rPr lang="en-US" b="1" u="sng" dirty="0" smtClean="0"/>
              <a:t> </a:t>
            </a:r>
            <a:r>
              <a:rPr lang="en-US" dirty="0"/>
              <a:t/>
            </a:r>
            <a:br>
              <a:rPr lang="en-US" dirty="0"/>
            </a:br>
            <a:endParaRPr lang="en-US" dirty="0"/>
          </a:p>
        </p:txBody>
      </p:sp>
      <p:sp>
        <p:nvSpPr>
          <p:cNvPr id="3" name="Content Placeholder 2"/>
          <p:cNvSpPr>
            <a:spLocks noGrp="1"/>
          </p:cNvSpPr>
          <p:nvPr>
            <p:ph idx="1"/>
          </p:nvPr>
        </p:nvSpPr>
        <p:spPr>
          <a:xfrm>
            <a:off x="0" y="1166885"/>
            <a:ext cx="9138313" cy="5691116"/>
          </a:xfrm>
        </p:spPr>
        <p:txBody>
          <a:bodyPr>
            <a:normAutofit fontScale="55000" lnSpcReduction="20000"/>
          </a:bodyPr>
          <a:lstStyle/>
          <a:p>
            <a:r>
              <a:rPr lang="en-US" dirty="0">
                <a:solidFill>
                  <a:srgbClr val="C00000"/>
                </a:solidFill>
              </a:rPr>
              <a:t> </a:t>
            </a:r>
            <a:r>
              <a:rPr lang="en-US" dirty="0" smtClean="0">
                <a:solidFill>
                  <a:srgbClr val="C00000"/>
                </a:solidFill>
              </a:rPr>
              <a:t>DRDO has been engaged for </a:t>
            </a:r>
            <a:r>
              <a:rPr lang="en-US" dirty="0">
                <a:solidFill>
                  <a:srgbClr val="C00000"/>
                </a:solidFill>
              </a:rPr>
              <a:t>developing </a:t>
            </a:r>
            <a:r>
              <a:rPr lang="en-US" dirty="0" smtClean="0">
                <a:solidFill>
                  <a:srgbClr val="C00000"/>
                </a:solidFill>
              </a:rPr>
              <a:t> varieties </a:t>
            </a:r>
            <a:r>
              <a:rPr lang="en-US" dirty="0">
                <a:solidFill>
                  <a:srgbClr val="C00000"/>
                </a:solidFill>
              </a:rPr>
              <a:t>of UAVs for </a:t>
            </a:r>
            <a:r>
              <a:rPr lang="en-US" dirty="0" smtClean="0">
                <a:solidFill>
                  <a:srgbClr val="C00000"/>
                </a:solidFill>
              </a:rPr>
              <a:t>the three services.</a:t>
            </a:r>
          </a:p>
          <a:p>
            <a:pPr marL="0" indent="0">
              <a:buNone/>
            </a:pPr>
            <a:endParaRPr lang="en-US" dirty="0">
              <a:solidFill>
                <a:srgbClr val="C00000"/>
              </a:solidFill>
            </a:endParaRPr>
          </a:p>
          <a:p>
            <a:r>
              <a:rPr lang="en-US" dirty="0" smtClean="0"/>
              <a:t>IAF</a:t>
            </a:r>
            <a:r>
              <a:rPr lang="en-US" b="1" dirty="0" smtClean="0">
                <a:solidFill>
                  <a:schemeClr val="tx2"/>
                </a:solidFill>
              </a:rPr>
              <a:t>:</a:t>
            </a:r>
            <a:r>
              <a:rPr lang="en-US" dirty="0">
                <a:solidFill>
                  <a:schemeClr val="tx2"/>
                </a:solidFill>
              </a:rPr>
              <a:t> </a:t>
            </a:r>
            <a:r>
              <a:rPr lang="en-US" dirty="0" smtClean="0">
                <a:solidFill>
                  <a:schemeClr val="tx2"/>
                </a:solidFill>
              </a:rPr>
              <a:t> </a:t>
            </a:r>
            <a:r>
              <a:rPr lang="en-US" dirty="0" err="1">
                <a:solidFill>
                  <a:schemeClr val="tx2"/>
                </a:solidFill>
              </a:rPr>
              <a:t>Rustom</a:t>
            </a:r>
            <a:r>
              <a:rPr lang="en-US" dirty="0">
                <a:solidFill>
                  <a:schemeClr val="tx2"/>
                </a:solidFill>
              </a:rPr>
              <a:t> UCAVs </a:t>
            </a:r>
            <a:r>
              <a:rPr lang="en-US" dirty="0" smtClean="0">
                <a:solidFill>
                  <a:schemeClr val="tx2"/>
                </a:solidFill>
              </a:rPr>
              <a:t>with  </a:t>
            </a:r>
            <a:r>
              <a:rPr lang="en-US" dirty="0">
                <a:solidFill>
                  <a:schemeClr val="tx2"/>
                </a:solidFill>
              </a:rPr>
              <a:t>ground station </a:t>
            </a:r>
            <a:r>
              <a:rPr lang="en-US" dirty="0" smtClean="0">
                <a:solidFill>
                  <a:schemeClr val="tx2"/>
                </a:solidFill>
              </a:rPr>
              <a:t>.  </a:t>
            </a:r>
            <a:r>
              <a:rPr lang="en-US" dirty="0">
                <a:solidFill>
                  <a:schemeClr val="tx2"/>
                </a:solidFill>
              </a:rPr>
              <a:t>stealth UCAVs </a:t>
            </a:r>
            <a:r>
              <a:rPr lang="en-US" dirty="0" smtClean="0">
                <a:solidFill>
                  <a:schemeClr val="tx2"/>
                </a:solidFill>
              </a:rPr>
              <a:t> named autonomous </a:t>
            </a:r>
            <a:r>
              <a:rPr lang="en-US" dirty="0">
                <a:solidFill>
                  <a:schemeClr val="tx2"/>
                </a:solidFill>
              </a:rPr>
              <a:t>unmanned research aircraft (AURA) </a:t>
            </a:r>
            <a:r>
              <a:rPr lang="en-US" dirty="0" smtClean="0">
                <a:solidFill>
                  <a:schemeClr val="tx2"/>
                </a:solidFill>
              </a:rPr>
              <a:t>.Ground </a:t>
            </a:r>
            <a:r>
              <a:rPr lang="en-US" dirty="0">
                <a:solidFill>
                  <a:schemeClr val="tx2"/>
                </a:solidFill>
              </a:rPr>
              <a:t>station </a:t>
            </a:r>
            <a:r>
              <a:rPr lang="en-US" dirty="0" smtClean="0">
                <a:solidFill>
                  <a:schemeClr val="tx2"/>
                </a:solidFill>
              </a:rPr>
              <a:t>for </a:t>
            </a:r>
            <a:r>
              <a:rPr lang="en-US" dirty="0" err="1">
                <a:solidFill>
                  <a:schemeClr val="tx2"/>
                </a:solidFill>
              </a:rPr>
              <a:t>Nirbhay</a:t>
            </a:r>
            <a:r>
              <a:rPr lang="en-US" dirty="0">
                <a:solidFill>
                  <a:schemeClr val="tx2"/>
                </a:solidFill>
              </a:rPr>
              <a:t> UAVs and </a:t>
            </a:r>
            <a:r>
              <a:rPr lang="en-US" dirty="0" smtClean="0">
                <a:solidFill>
                  <a:schemeClr val="tx2"/>
                </a:solidFill>
              </a:rPr>
              <a:t> </a:t>
            </a:r>
            <a:r>
              <a:rPr lang="en-US" dirty="0">
                <a:solidFill>
                  <a:schemeClr val="tx2"/>
                </a:solidFill>
              </a:rPr>
              <a:t>of </a:t>
            </a:r>
            <a:r>
              <a:rPr lang="en-US" dirty="0" err="1">
                <a:solidFill>
                  <a:schemeClr val="tx2"/>
                </a:solidFill>
              </a:rPr>
              <a:t>Lakshya</a:t>
            </a:r>
            <a:r>
              <a:rPr lang="en-US" dirty="0">
                <a:solidFill>
                  <a:schemeClr val="tx2"/>
                </a:solidFill>
              </a:rPr>
              <a:t>-II remotely piloted high speed target drones</a:t>
            </a:r>
            <a:r>
              <a:rPr lang="en-US" dirty="0"/>
              <a:t> </a:t>
            </a:r>
            <a:endParaRPr lang="en-US" dirty="0" smtClean="0"/>
          </a:p>
          <a:p>
            <a:endParaRPr lang="en-US" dirty="0"/>
          </a:p>
          <a:p>
            <a:r>
              <a:rPr lang="en-US" b="1" dirty="0" smtClean="0"/>
              <a:t>IN:</a:t>
            </a:r>
            <a:r>
              <a:rPr lang="en-US" dirty="0"/>
              <a:t> </a:t>
            </a:r>
            <a:r>
              <a:rPr lang="en-US" dirty="0" err="1" smtClean="0"/>
              <a:t>Rustom</a:t>
            </a:r>
            <a:r>
              <a:rPr lang="en-US" dirty="0" smtClean="0"/>
              <a:t> </a:t>
            </a:r>
            <a:r>
              <a:rPr lang="en-US" dirty="0"/>
              <a:t>UCAVs </a:t>
            </a:r>
            <a:r>
              <a:rPr lang="en-US" dirty="0" smtClean="0"/>
              <a:t>with </a:t>
            </a:r>
            <a:r>
              <a:rPr lang="en-US" dirty="0"/>
              <a:t>ground station </a:t>
            </a:r>
            <a:r>
              <a:rPr lang="en-US" dirty="0" smtClean="0"/>
              <a:t>. </a:t>
            </a:r>
            <a:r>
              <a:rPr lang="en-US" dirty="0"/>
              <a:t>MALE </a:t>
            </a:r>
            <a:r>
              <a:rPr lang="en-US" dirty="0" err="1"/>
              <a:t>Rustoms</a:t>
            </a:r>
            <a:r>
              <a:rPr lang="en-US" dirty="0"/>
              <a:t> </a:t>
            </a:r>
            <a:r>
              <a:rPr lang="en-US" dirty="0" smtClean="0"/>
              <a:t>, </a:t>
            </a:r>
            <a:r>
              <a:rPr lang="en-US" dirty="0" err="1"/>
              <a:t>Pawan</a:t>
            </a:r>
            <a:r>
              <a:rPr lang="en-US" dirty="0"/>
              <a:t> mini UAVs </a:t>
            </a:r>
            <a:r>
              <a:rPr lang="en-US" dirty="0" smtClean="0"/>
              <a:t>. </a:t>
            </a:r>
            <a:r>
              <a:rPr lang="en-US" dirty="0"/>
              <a:t>air- and ship-launched </a:t>
            </a:r>
            <a:r>
              <a:rPr lang="en-US" dirty="0" err="1"/>
              <a:t>Nirbhay</a:t>
            </a:r>
            <a:r>
              <a:rPr lang="en-US" dirty="0"/>
              <a:t> </a:t>
            </a:r>
            <a:r>
              <a:rPr lang="en-US" dirty="0" smtClean="0"/>
              <a:t>UAVs, </a:t>
            </a:r>
            <a:r>
              <a:rPr lang="en-US" dirty="0"/>
              <a:t>rotary </a:t>
            </a:r>
            <a:r>
              <a:rPr lang="en-US" dirty="0" smtClean="0"/>
              <a:t>UAVs, </a:t>
            </a:r>
            <a:r>
              <a:rPr lang="en-US" dirty="0"/>
              <a:t>Netra micro UAVs </a:t>
            </a:r>
            <a:r>
              <a:rPr lang="en-US" dirty="0" smtClean="0"/>
              <a:t>; </a:t>
            </a:r>
            <a:r>
              <a:rPr lang="en-US" dirty="0"/>
              <a:t>and </a:t>
            </a:r>
            <a:r>
              <a:rPr lang="en-US" dirty="0" err="1"/>
              <a:t>Gagan</a:t>
            </a:r>
            <a:r>
              <a:rPr lang="en-US" dirty="0"/>
              <a:t> tactical </a:t>
            </a:r>
            <a:r>
              <a:rPr lang="en-US" dirty="0" smtClean="0"/>
              <a:t>UAVs of Israel origin.</a:t>
            </a:r>
          </a:p>
          <a:p>
            <a:pPr marL="0" indent="0">
              <a:buNone/>
            </a:pPr>
            <a:endParaRPr lang="en-US" dirty="0"/>
          </a:p>
          <a:p>
            <a:r>
              <a:rPr lang="en-US" dirty="0" smtClean="0">
                <a:solidFill>
                  <a:srgbClr val="C00000"/>
                </a:solidFill>
              </a:rPr>
              <a:t> I</a:t>
            </a:r>
            <a:r>
              <a:rPr lang="en-US" b="1" dirty="0" smtClean="0">
                <a:solidFill>
                  <a:srgbClr val="C00000"/>
                </a:solidFill>
              </a:rPr>
              <a:t>A:</a:t>
            </a:r>
            <a:r>
              <a:rPr lang="en-US" dirty="0" smtClean="0">
                <a:solidFill>
                  <a:srgbClr val="C00000"/>
                </a:solidFill>
              </a:rPr>
              <a:t> </a:t>
            </a:r>
            <a:r>
              <a:rPr lang="en-US" dirty="0" err="1">
                <a:solidFill>
                  <a:srgbClr val="C00000"/>
                </a:solidFill>
              </a:rPr>
              <a:t>Rustom</a:t>
            </a:r>
            <a:r>
              <a:rPr lang="en-US" dirty="0">
                <a:solidFill>
                  <a:srgbClr val="C00000"/>
                </a:solidFill>
              </a:rPr>
              <a:t> UCAVs and with ground station  and  Rustom-2 UCAVs ; </a:t>
            </a:r>
            <a:r>
              <a:rPr lang="en-US" dirty="0" err="1">
                <a:solidFill>
                  <a:srgbClr val="C00000"/>
                </a:solidFill>
              </a:rPr>
              <a:t>Nishant</a:t>
            </a:r>
            <a:r>
              <a:rPr lang="en-US" dirty="0">
                <a:solidFill>
                  <a:srgbClr val="C00000"/>
                </a:solidFill>
              </a:rPr>
              <a:t> UAVs; and  hybrid mini-UAVs and one ground station</a:t>
            </a:r>
            <a:r>
              <a:rPr lang="en-US" dirty="0" smtClean="0">
                <a:solidFill>
                  <a:srgbClr val="C00000"/>
                </a:solidFill>
              </a:rPr>
              <a:t>. GSQR for IA requirement is ready.</a:t>
            </a:r>
          </a:p>
          <a:p>
            <a:pPr marL="0" indent="0">
              <a:buNone/>
            </a:pPr>
            <a:endParaRPr lang="en-US" dirty="0">
              <a:solidFill>
                <a:srgbClr val="C00000"/>
              </a:solidFill>
            </a:endParaRPr>
          </a:p>
          <a:p>
            <a:r>
              <a:rPr lang="en-US" dirty="0" smtClean="0">
                <a:solidFill>
                  <a:schemeClr val="tx2"/>
                </a:solidFill>
              </a:rPr>
              <a:t>DRDO supplying about </a:t>
            </a:r>
            <a:r>
              <a:rPr lang="en-US" dirty="0">
                <a:solidFill>
                  <a:schemeClr val="tx2"/>
                </a:solidFill>
              </a:rPr>
              <a:t>Netra micro UAVs to Indian paramilitary </a:t>
            </a:r>
            <a:r>
              <a:rPr lang="en-US" dirty="0" smtClean="0">
                <a:solidFill>
                  <a:schemeClr val="tx2"/>
                </a:solidFill>
              </a:rPr>
              <a:t>forces</a:t>
            </a:r>
            <a:r>
              <a:rPr lang="en-US" dirty="0" smtClean="0"/>
              <a:t>.</a:t>
            </a:r>
          </a:p>
          <a:p>
            <a:pPr marL="0" indent="0">
              <a:buNone/>
            </a:pPr>
            <a:r>
              <a:rPr lang="en-US" dirty="0"/>
              <a:t> </a:t>
            </a:r>
            <a:r>
              <a:rPr lang="en-US" dirty="0" smtClean="0"/>
              <a:t>   DRDO expected to float tenders  for </a:t>
            </a:r>
            <a:r>
              <a:rPr lang="en-US" dirty="0"/>
              <a:t>development of </a:t>
            </a:r>
            <a:r>
              <a:rPr lang="en-US" dirty="0" smtClean="0"/>
              <a:t> </a:t>
            </a:r>
            <a:r>
              <a:rPr lang="en-US" dirty="0"/>
              <a:t>bomber  and </a:t>
            </a:r>
            <a:r>
              <a:rPr lang="en-US" dirty="0" smtClean="0"/>
              <a:t> </a:t>
            </a:r>
            <a:r>
              <a:rPr lang="en-US" dirty="0"/>
              <a:t>fighter UAV</a:t>
            </a:r>
            <a:r>
              <a:rPr lang="en-US" dirty="0" smtClean="0"/>
              <a:t>.</a:t>
            </a:r>
          </a:p>
          <a:p>
            <a:pPr marL="0" indent="0">
              <a:buNone/>
            </a:pPr>
            <a:endParaRPr lang="en-US" dirty="0"/>
          </a:p>
          <a:p>
            <a:r>
              <a:rPr lang="en-US" dirty="0" smtClean="0"/>
              <a:t>DRDO</a:t>
            </a:r>
            <a:r>
              <a:rPr lang="en-US" dirty="0"/>
              <a:t> </a:t>
            </a:r>
            <a:r>
              <a:rPr lang="en-US" dirty="0" smtClean="0"/>
              <a:t> has ongoing projects for development of </a:t>
            </a:r>
            <a:r>
              <a:rPr lang="en-US" dirty="0"/>
              <a:t>independent unmanned surveillance air vehicle </a:t>
            </a:r>
            <a:r>
              <a:rPr lang="en-US" dirty="0" smtClean="0"/>
              <a:t>and looking at developing </a:t>
            </a:r>
            <a:r>
              <a:rPr lang="en-US" dirty="0"/>
              <a:t>solar-powered HALE UAV</a:t>
            </a:r>
            <a:r>
              <a:rPr lang="en-US" dirty="0" smtClean="0"/>
              <a:t>.</a:t>
            </a:r>
          </a:p>
          <a:p>
            <a:endParaRPr lang="en-US" dirty="0"/>
          </a:p>
          <a:p>
            <a:r>
              <a:rPr lang="en-US" dirty="0" smtClean="0">
                <a:solidFill>
                  <a:srgbClr val="C00000"/>
                </a:solidFill>
              </a:rPr>
              <a:t>Presently IA/IAF/IN </a:t>
            </a:r>
            <a:r>
              <a:rPr lang="en-US" dirty="0">
                <a:solidFill>
                  <a:srgbClr val="C00000"/>
                </a:solidFill>
              </a:rPr>
              <a:t>are operating </a:t>
            </a:r>
            <a:r>
              <a:rPr lang="en-US" dirty="0" smtClean="0">
                <a:solidFill>
                  <a:srgbClr val="C00000"/>
                </a:solidFill>
              </a:rPr>
              <a:t>Israeli origin </a:t>
            </a:r>
            <a:r>
              <a:rPr lang="en-US" dirty="0">
                <a:solidFill>
                  <a:srgbClr val="C00000"/>
                </a:solidFill>
              </a:rPr>
              <a:t>Searcher Mark I, Searcher Mark II, Heron and </a:t>
            </a:r>
            <a:r>
              <a:rPr lang="en-US" dirty="0" err="1">
                <a:solidFill>
                  <a:srgbClr val="C00000"/>
                </a:solidFill>
              </a:rPr>
              <a:t>Herop</a:t>
            </a:r>
            <a:r>
              <a:rPr lang="en-US" dirty="0">
                <a:solidFill>
                  <a:srgbClr val="C00000"/>
                </a:solidFill>
              </a:rPr>
              <a:t> UAVs and the Indian-made </a:t>
            </a:r>
            <a:r>
              <a:rPr lang="en-US" dirty="0" err="1">
                <a:solidFill>
                  <a:srgbClr val="C00000"/>
                </a:solidFill>
              </a:rPr>
              <a:t>Nishant</a:t>
            </a:r>
            <a:r>
              <a:rPr lang="en-US" dirty="0">
                <a:solidFill>
                  <a:srgbClr val="C00000"/>
                </a:solidFill>
              </a:rPr>
              <a:t> UAV.</a:t>
            </a:r>
          </a:p>
          <a:p>
            <a:endParaRPr lang="en-US" dirty="0">
              <a:solidFill>
                <a:srgbClr val="C00000"/>
              </a:solidFill>
            </a:endParaRPr>
          </a:p>
        </p:txBody>
      </p:sp>
    </p:spTree>
    <p:extLst>
      <p:ext uri="{BB962C8B-B14F-4D97-AF65-F5344CB8AC3E}">
        <p14:creationId xmlns:p14="http://schemas.microsoft.com/office/powerpoint/2010/main" val="3795335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8" y="-76200"/>
            <a:ext cx="9109882" cy="914400"/>
          </a:xfrm>
          <a:solidFill>
            <a:srgbClr val="FFFF00"/>
          </a:solidFill>
        </p:spPr>
        <p:txBody>
          <a:bodyPr/>
          <a:lstStyle/>
          <a:p>
            <a:r>
              <a:rPr lang="en-US" dirty="0" smtClean="0"/>
              <a:t>UAS : Civil Sector</a:t>
            </a:r>
            <a:endParaRPr lang="en-US" dirty="0"/>
          </a:p>
        </p:txBody>
      </p:sp>
      <p:sp>
        <p:nvSpPr>
          <p:cNvPr id="3" name="Content Placeholder 2"/>
          <p:cNvSpPr>
            <a:spLocks noGrp="1"/>
          </p:cNvSpPr>
          <p:nvPr>
            <p:ph idx="1"/>
          </p:nvPr>
        </p:nvSpPr>
        <p:spPr>
          <a:xfrm>
            <a:off x="0" y="838200"/>
            <a:ext cx="9414682" cy="6629400"/>
          </a:xfrm>
        </p:spPr>
        <p:txBody>
          <a:bodyPr>
            <a:normAutofit fontScale="25000" lnSpcReduction="20000"/>
          </a:bodyPr>
          <a:lstStyle/>
          <a:p>
            <a:pPr marL="0" indent="0">
              <a:buNone/>
            </a:pPr>
            <a:endParaRPr lang="en-US" dirty="0"/>
          </a:p>
          <a:p>
            <a:r>
              <a:rPr lang="en-US" sz="8000" dirty="0">
                <a:solidFill>
                  <a:srgbClr val="C00000"/>
                </a:solidFill>
              </a:rPr>
              <a:t> Non-military Drones have become </a:t>
            </a:r>
            <a:r>
              <a:rPr lang="en-US" sz="8000" dirty="0" smtClean="0">
                <a:solidFill>
                  <a:srgbClr val="C00000"/>
                </a:solidFill>
              </a:rPr>
              <a:t>inexpensive </a:t>
            </a:r>
            <a:r>
              <a:rPr lang="en-US" sz="8000" dirty="0">
                <a:solidFill>
                  <a:srgbClr val="C00000"/>
                </a:solidFill>
              </a:rPr>
              <a:t>and </a:t>
            </a:r>
            <a:r>
              <a:rPr lang="en-US" sz="8000" dirty="0" smtClean="0">
                <a:solidFill>
                  <a:srgbClr val="C00000"/>
                </a:solidFill>
              </a:rPr>
              <a:t>accessible. It is </a:t>
            </a:r>
            <a:r>
              <a:rPr lang="en-US" sz="8000" dirty="0">
                <a:solidFill>
                  <a:srgbClr val="C00000"/>
                </a:solidFill>
              </a:rPr>
              <a:t>just a matter of time before regulations are lifted and they are more widely </a:t>
            </a:r>
            <a:r>
              <a:rPr lang="en-US" sz="8000" dirty="0" err="1" smtClean="0">
                <a:solidFill>
                  <a:srgbClr val="C00000"/>
                </a:solidFill>
              </a:rPr>
              <a:t>used.</a:t>
            </a:r>
            <a:r>
              <a:rPr lang="en-US" sz="8000" dirty="0" err="1" smtClean="0"/>
              <a:t>The</a:t>
            </a:r>
            <a:r>
              <a:rPr lang="en-US" sz="8000" dirty="0" smtClean="0"/>
              <a:t> </a:t>
            </a:r>
            <a:r>
              <a:rPr lang="en-US" sz="8000" dirty="0"/>
              <a:t>following </a:t>
            </a:r>
            <a:r>
              <a:rPr lang="en-US" sz="8000" dirty="0" smtClean="0"/>
              <a:t>are </a:t>
            </a:r>
            <a:r>
              <a:rPr lang="en-US" sz="8000" dirty="0"/>
              <a:t>some </a:t>
            </a:r>
            <a:r>
              <a:rPr lang="en-US" sz="8000" dirty="0" smtClean="0"/>
              <a:t> </a:t>
            </a:r>
            <a:r>
              <a:rPr lang="en-US" sz="8000" dirty="0"/>
              <a:t>Drone Applications and Uses</a:t>
            </a:r>
          </a:p>
          <a:p>
            <a:pPr lvl="0"/>
            <a:r>
              <a:rPr lang="en-US" sz="8000" dirty="0">
                <a:solidFill>
                  <a:srgbClr val="0070C0"/>
                </a:solidFill>
              </a:rPr>
              <a:t>Journalism, Filming and aerial photography — Drones </a:t>
            </a:r>
            <a:r>
              <a:rPr lang="en-US" sz="8000" dirty="0" smtClean="0">
                <a:solidFill>
                  <a:srgbClr val="0070C0"/>
                </a:solidFill>
              </a:rPr>
              <a:t> </a:t>
            </a:r>
            <a:r>
              <a:rPr lang="en-US" sz="8000" dirty="0">
                <a:solidFill>
                  <a:srgbClr val="0070C0"/>
                </a:solidFill>
              </a:rPr>
              <a:t>in sports photography and </a:t>
            </a:r>
            <a:r>
              <a:rPr lang="en-US" sz="8000" dirty="0" smtClean="0">
                <a:solidFill>
                  <a:srgbClr val="0070C0"/>
                </a:solidFill>
              </a:rPr>
              <a:t>cinematography </a:t>
            </a:r>
            <a:r>
              <a:rPr lang="en-US" sz="8000" dirty="0">
                <a:solidFill>
                  <a:srgbClr val="0070C0"/>
                </a:solidFill>
              </a:rPr>
              <a:t>used in </a:t>
            </a:r>
            <a:r>
              <a:rPr lang="en-US" sz="8000" dirty="0" smtClean="0">
                <a:solidFill>
                  <a:srgbClr val="0070C0"/>
                </a:solidFill>
              </a:rPr>
              <a:t>the</a:t>
            </a:r>
            <a:r>
              <a:rPr lang="en-US" sz="8000" u="sng" dirty="0" smtClean="0">
                <a:solidFill>
                  <a:srgbClr val="0070C0"/>
                </a:solidFill>
                <a:hlinkClick r:id="rId2"/>
              </a:rPr>
              <a:t>  </a:t>
            </a:r>
            <a:r>
              <a:rPr lang="en-US" sz="8000" u="sng" dirty="0">
                <a:solidFill>
                  <a:srgbClr val="0070C0"/>
                </a:solidFill>
                <a:hlinkClick r:id="rId2"/>
              </a:rPr>
              <a:t>Olympics</a:t>
            </a:r>
            <a:r>
              <a:rPr lang="en-US" sz="8000" dirty="0">
                <a:solidFill>
                  <a:srgbClr val="0070C0"/>
                </a:solidFill>
              </a:rPr>
              <a:t> </a:t>
            </a:r>
            <a:r>
              <a:rPr lang="en-US" sz="8000" dirty="0" smtClean="0">
                <a:solidFill>
                  <a:srgbClr val="0070C0"/>
                </a:solidFill>
              </a:rPr>
              <a:t> </a:t>
            </a:r>
            <a:r>
              <a:rPr lang="en-US" sz="8000" dirty="0">
                <a:solidFill>
                  <a:srgbClr val="0070C0"/>
                </a:solidFill>
              </a:rPr>
              <a:t>for filming skiing and snowboarding events. </a:t>
            </a:r>
            <a:r>
              <a:rPr lang="en-US" sz="8000" dirty="0" smtClean="0">
                <a:solidFill>
                  <a:srgbClr val="0070C0"/>
                </a:solidFill>
              </a:rPr>
              <a:t>The </a:t>
            </a:r>
            <a:r>
              <a:rPr lang="en-US" sz="8000" dirty="0">
                <a:solidFill>
                  <a:srgbClr val="0070C0"/>
                </a:solidFill>
              </a:rPr>
              <a:t>ability to collect footage </a:t>
            </a:r>
            <a:r>
              <a:rPr lang="en-US" sz="8000" dirty="0" smtClean="0">
                <a:solidFill>
                  <a:srgbClr val="0070C0"/>
                </a:solidFill>
              </a:rPr>
              <a:t> </a:t>
            </a:r>
            <a:r>
              <a:rPr lang="en-US" sz="8000" dirty="0">
                <a:solidFill>
                  <a:srgbClr val="0070C0"/>
                </a:solidFill>
              </a:rPr>
              <a:t>for </a:t>
            </a:r>
            <a:r>
              <a:rPr lang="en-US" sz="8000" dirty="0" smtClean="0">
                <a:solidFill>
                  <a:srgbClr val="0070C0"/>
                </a:solidFill>
              </a:rPr>
              <a:t>live </a:t>
            </a:r>
            <a:r>
              <a:rPr lang="en-US" sz="8000" dirty="0">
                <a:solidFill>
                  <a:srgbClr val="0070C0"/>
                </a:solidFill>
              </a:rPr>
              <a:t>broadcast is a real possibility </a:t>
            </a:r>
            <a:r>
              <a:rPr lang="en-US" sz="8000" dirty="0" smtClean="0">
                <a:solidFill>
                  <a:srgbClr val="0070C0"/>
                </a:solidFill>
              </a:rPr>
              <a:t>.</a:t>
            </a:r>
          </a:p>
          <a:p>
            <a:pPr lvl="0"/>
            <a:r>
              <a:rPr lang="en-US" sz="8000" dirty="0" smtClean="0"/>
              <a:t> Real Estate :Aerial </a:t>
            </a:r>
            <a:r>
              <a:rPr lang="en-US" sz="8000" dirty="0"/>
              <a:t>photography for the Real estate market is becoming </a:t>
            </a:r>
            <a:r>
              <a:rPr lang="en-US" sz="8000" dirty="0" smtClean="0"/>
              <a:t> </a:t>
            </a:r>
            <a:r>
              <a:rPr lang="en-US" sz="8000" dirty="0"/>
              <a:t>popular </a:t>
            </a:r>
            <a:r>
              <a:rPr lang="en-US" sz="8000" dirty="0" smtClean="0"/>
              <a:t>.</a:t>
            </a:r>
            <a:endParaRPr lang="en-US" sz="8000" dirty="0"/>
          </a:p>
          <a:p>
            <a:pPr marL="0" indent="0">
              <a:buNone/>
            </a:pPr>
            <a:r>
              <a:rPr lang="en-US" sz="8000" dirty="0"/>
              <a:t> </a:t>
            </a:r>
          </a:p>
          <a:p>
            <a:pPr lvl="0"/>
            <a:r>
              <a:rPr lang="en-US" sz="8000" dirty="0">
                <a:solidFill>
                  <a:srgbClr val="C00000"/>
                </a:solidFill>
              </a:rPr>
              <a:t>Shipping/ Delivery — While the </a:t>
            </a:r>
            <a:r>
              <a:rPr lang="en-US" sz="8000" dirty="0" err="1">
                <a:solidFill>
                  <a:srgbClr val="C00000"/>
                </a:solidFill>
              </a:rPr>
              <a:t>GoI</a:t>
            </a:r>
            <a:r>
              <a:rPr lang="en-US" sz="8000" dirty="0">
                <a:solidFill>
                  <a:srgbClr val="C00000"/>
                </a:solidFill>
              </a:rPr>
              <a:t> is not in favor of Drone delivery, company’s like </a:t>
            </a:r>
            <a:r>
              <a:rPr lang="en-US" sz="8000" u="sng" dirty="0">
                <a:solidFill>
                  <a:srgbClr val="C00000"/>
                </a:solidFill>
                <a:hlinkClick r:id="rId3"/>
              </a:rPr>
              <a:t>Amazon</a:t>
            </a:r>
            <a:r>
              <a:rPr lang="en-US" sz="8000" dirty="0">
                <a:solidFill>
                  <a:srgbClr val="C00000"/>
                </a:solidFill>
              </a:rPr>
              <a:t>, UPS and DHL see its potential. Drones can be used to deliver small packages, pizzas, letters, medicines, beverages etc. at short distances</a:t>
            </a:r>
          </a:p>
          <a:p>
            <a:pPr marL="0" indent="0">
              <a:buNone/>
            </a:pPr>
            <a:r>
              <a:rPr lang="en-US" sz="8000" dirty="0"/>
              <a:t> </a:t>
            </a:r>
          </a:p>
          <a:p>
            <a:pPr lvl="0"/>
            <a:r>
              <a:rPr lang="en-US" sz="8000" dirty="0"/>
              <a:t>Disaster Management </a:t>
            </a:r>
            <a:r>
              <a:rPr lang="en-US" sz="8000" dirty="0" smtClean="0"/>
              <a:t>—In </a:t>
            </a:r>
            <a:r>
              <a:rPr lang="en-US" sz="8000" dirty="0"/>
              <a:t>natural or man made disaster, </a:t>
            </a:r>
            <a:r>
              <a:rPr lang="en-US" sz="8000" dirty="0" smtClean="0"/>
              <a:t> </a:t>
            </a:r>
            <a:r>
              <a:rPr lang="en-US" sz="8000" dirty="0"/>
              <a:t>drone provides </a:t>
            </a:r>
            <a:r>
              <a:rPr lang="en-US" sz="8000" u="sng" dirty="0">
                <a:hlinkClick r:id="rId4"/>
              </a:rPr>
              <a:t>a quick means to gather </a:t>
            </a:r>
            <a:r>
              <a:rPr lang="en-US" sz="8000" u="sng" dirty="0" smtClean="0">
                <a:hlinkClick r:id="rId4"/>
              </a:rPr>
              <a:t>information</a:t>
            </a:r>
            <a:r>
              <a:rPr lang="en-US" sz="8000" dirty="0" smtClean="0"/>
              <a:t> </a:t>
            </a:r>
            <a:r>
              <a:rPr lang="en-US" sz="8000" dirty="0"/>
              <a:t>with high definition cameras and </a:t>
            </a:r>
            <a:r>
              <a:rPr lang="en-US" sz="8000" dirty="0" smtClean="0"/>
              <a:t>radars. </a:t>
            </a:r>
            <a:r>
              <a:rPr lang="en-US" sz="8000" dirty="0"/>
              <a:t>Drones </a:t>
            </a:r>
            <a:r>
              <a:rPr lang="en-US" sz="8000" dirty="0" smtClean="0"/>
              <a:t> </a:t>
            </a:r>
            <a:r>
              <a:rPr lang="en-US" sz="8000" dirty="0"/>
              <a:t>give rescuers access to a higher field of </a:t>
            </a:r>
            <a:r>
              <a:rPr lang="en-US" sz="8000" dirty="0" smtClean="0"/>
              <a:t>view provides close-up </a:t>
            </a:r>
            <a:r>
              <a:rPr lang="en-US" sz="8000" dirty="0"/>
              <a:t>view of </a:t>
            </a:r>
            <a:r>
              <a:rPr lang="en-US" sz="8000" dirty="0" smtClean="0"/>
              <a:t>areas.</a:t>
            </a:r>
            <a:endParaRPr lang="en-US" sz="8000" dirty="0"/>
          </a:p>
          <a:p>
            <a:pPr marL="0" indent="0">
              <a:buNone/>
            </a:pPr>
            <a:r>
              <a:rPr lang="en-US" sz="8000" dirty="0"/>
              <a:t> </a:t>
            </a:r>
          </a:p>
          <a:p>
            <a:pPr lvl="0"/>
            <a:r>
              <a:rPr lang="en-US" sz="8000" dirty="0">
                <a:solidFill>
                  <a:srgbClr val="0070C0"/>
                </a:solidFill>
              </a:rPr>
              <a:t>Search and Rescue/ Healthcare — With thermal sensors, </a:t>
            </a:r>
            <a:r>
              <a:rPr lang="en-US" sz="8000" dirty="0" smtClean="0">
                <a:solidFill>
                  <a:srgbClr val="0070C0"/>
                </a:solidFill>
              </a:rPr>
              <a:t>drones </a:t>
            </a:r>
            <a:r>
              <a:rPr lang="en-US" sz="8000" dirty="0">
                <a:solidFill>
                  <a:srgbClr val="0070C0"/>
                </a:solidFill>
              </a:rPr>
              <a:t>quickly discover the location of </a:t>
            </a:r>
            <a:r>
              <a:rPr lang="en-US" sz="8000" u="sng" dirty="0">
                <a:solidFill>
                  <a:srgbClr val="0070C0"/>
                </a:solidFill>
                <a:hlinkClick r:id="rId5"/>
              </a:rPr>
              <a:t>lost persons</a:t>
            </a:r>
            <a:r>
              <a:rPr lang="en-US" sz="8000" dirty="0">
                <a:solidFill>
                  <a:srgbClr val="0070C0"/>
                </a:solidFill>
              </a:rPr>
              <a:t>, and are particularly useful at </a:t>
            </a:r>
            <a:r>
              <a:rPr lang="en-US" sz="8000" dirty="0" smtClean="0">
                <a:solidFill>
                  <a:srgbClr val="0070C0"/>
                </a:solidFill>
              </a:rPr>
              <a:t>night and difficult terrain. </a:t>
            </a:r>
            <a:r>
              <a:rPr lang="en-US" sz="8000" dirty="0">
                <a:solidFill>
                  <a:srgbClr val="0070C0"/>
                </a:solidFill>
              </a:rPr>
              <a:t>Drone could </a:t>
            </a:r>
            <a:r>
              <a:rPr lang="en-US" sz="8000" dirty="0" smtClean="0">
                <a:solidFill>
                  <a:srgbClr val="0070C0"/>
                </a:solidFill>
              </a:rPr>
              <a:t> </a:t>
            </a:r>
            <a:r>
              <a:rPr lang="en-US" sz="8000" dirty="0">
                <a:solidFill>
                  <a:srgbClr val="0070C0"/>
                </a:solidFill>
              </a:rPr>
              <a:t>be used to “drop in supplies” to </a:t>
            </a:r>
            <a:r>
              <a:rPr lang="en-US" sz="8000" dirty="0" smtClean="0">
                <a:solidFill>
                  <a:srgbClr val="0070C0"/>
                </a:solidFill>
              </a:rPr>
              <a:t> </a:t>
            </a:r>
            <a:r>
              <a:rPr lang="en-US" sz="8000" dirty="0">
                <a:solidFill>
                  <a:srgbClr val="0070C0"/>
                </a:solidFill>
              </a:rPr>
              <a:t>unreachable location</a:t>
            </a:r>
            <a:r>
              <a:rPr lang="en-US" sz="8000" dirty="0" smtClean="0">
                <a:solidFill>
                  <a:srgbClr val="0070C0"/>
                </a:solidFill>
              </a:rPr>
              <a:t>..</a:t>
            </a:r>
            <a:r>
              <a:rPr lang="en-US" sz="8000" dirty="0">
                <a:solidFill>
                  <a:srgbClr val="0070C0"/>
                </a:solidFill>
              </a:rPr>
              <a:t> </a:t>
            </a:r>
          </a:p>
          <a:p>
            <a:pPr marL="0" indent="0">
              <a:buNone/>
            </a:pPr>
            <a:r>
              <a:rPr lang="en-US" sz="8000" dirty="0">
                <a:solidFill>
                  <a:srgbClr val="0070C0"/>
                </a:solidFill>
              </a:rPr>
              <a:t> </a:t>
            </a:r>
          </a:p>
          <a:p>
            <a:endParaRPr lang="en-US" sz="8000" dirty="0"/>
          </a:p>
        </p:txBody>
      </p:sp>
    </p:spTree>
    <p:extLst>
      <p:ext uri="{BB962C8B-B14F-4D97-AF65-F5344CB8AC3E}">
        <p14:creationId xmlns:p14="http://schemas.microsoft.com/office/powerpoint/2010/main" val="203589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8" y="-76200"/>
            <a:ext cx="9109882" cy="914400"/>
          </a:xfrm>
          <a:solidFill>
            <a:srgbClr val="FFFF00"/>
          </a:solidFill>
        </p:spPr>
        <p:txBody>
          <a:bodyPr/>
          <a:lstStyle/>
          <a:p>
            <a:r>
              <a:rPr lang="en-US" dirty="0" smtClean="0"/>
              <a:t>UAS : Civil Sector</a:t>
            </a:r>
            <a:endParaRPr lang="en-US" dirty="0"/>
          </a:p>
        </p:txBody>
      </p:sp>
      <p:sp>
        <p:nvSpPr>
          <p:cNvPr id="3" name="Content Placeholder 2"/>
          <p:cNvSpPr>
            <a:spLocks noGrp="1"/>
          </p:cNvSpPr>
          <p:nvPr>
            <p:ph idx="1"/>
          </p:nvPr>
        </p:nvSpPr>
        <p:spPr>
          <a:xfrm>
            <a:off x="-36394" y="852985"/>
            <a:ext cx="9109882" cy="6019800"/>
          </a:xfrm>
        </p:spPr>
        <p:txBody>
          <a:bodyPr>
            <a:normAutofit fontScale="32500" lnSpcReduction="20000"/>
          </a:bodyPr>
          <a:lstStyle/>
          <a:p>
            <a:pPr marL="0" indent="0">
              <a:buNone/>
            </a:pPr>
            <a:endParaRPr lang="en-US" dirty="0"/>
          </a:p>
          <a:p>
            <a:pPr lvl="0"/>
            <a:r>
              <a:rPr lang="en-US" sz="6000" dirty="0" smtClean="0">
                <a:solidFill>
                  <a:srgbClr val="C00000"/>
                </a:solidFill>
              </a:rPr>
              <a:t>Surveying/ Mapping — Drones can  acquire very high-resolution data to create 3D maps. The technology is already in use </a:t>
            </a:r>
            <a:r>
              <a:rPr lang="en-US" sz="6000" u="sng" dirty="0" err="1" smtClean="0">
                <a:solidFill>
                  <a:srgbClr val="C00000"/>
                </a:solidFill>
                <a:hlinkClick r:id="rId2"/>
              </a:rPr>
              <a:t>OpenStreetMap</a:t>
            </a:r>
            <a:r>
              <a:rPr lang="en-US" sz="6000" dirty="0" smtClean="0">
                <a:solidFill>
                  <a:srgbClr val="C00000"/>
                </a:solidFill>
              </a:rPr>
              <a:t>.</a:t>
            </a:r>
          </a:p>
          <a:p>
            <a:pPr lvl="0"/>
            <a:r>
              <a:rPr lang="en-US" sz="6000" dirty="0" smtClean="0"/>
              <a:t> </a:t>
            </a:r>
            <a:r>
              <a:rPr lang="en-US" sz="6000" dirty="0">
                <a:solidFill>
                  <a:srgbClr val="0070C0"/>
                </a:solidFill>
              </a:rPr>
              <a:t>Agriculture — Agricultural use of drones could comprise 80% of the market. </a:t>
            </a:r>
            <a:r>
              <a:rPr lang="en-US" sz="6000" dirty="0" smtClean="0">
                <a:solidFill>
                  <a:srgbClr val="0070C0"/>
                </a:solidFill>
              </a:rPr>
              <a:t>This </a:t>
            </a:r>
            <a:r>
              <a:rPr lang="en-US" sz="6000" dirty="0">
                <a:solidFill>
                  <a:srgbClr val="0070C0"/>
                </a:solidFill>
              </a:rPr>
              <a:t>include the need to closely </a:t>
            </a:r>
            <a:r>
              <a:rPr lang="en-US" sz="6000" u="sng" dirty="0">
                <a:solidFill>
                  <a:srgbClr val="0070C0"/>
                </a:solidFill>
                <a:hlinkClick r:id="rId3"/>
              </a:rPr>
              <a:t>monitor </a:t>
            </a:r>
            <a:r>
              <a:rPr lang="en-US" sz="6000" u="sng" dirty="0" smtClean="0">
                <a:solidFill>
                  <a:srgbClr val="0070C0"/>
                </a:solidFill>
                <a:hlinkClick r:id="rId3"/>
              </a:rPr>
              <a:t>crops</a:t>
            </a:r>
            <a:r>
              <a:rPr lang="en-US" sz="6000" dirty="0" smtClean="0">
                <a:solidFill>
                  <a:srgbClr val="0070C0"/>
                </a:solidFill>
              </a:rPr>
              <a:t>. </a:t>
            </a:r>
            <a:r>
              <a:rPr lang="en-US" sz="6000" dirty="0">
                <a:solidFill>
                  <a:srgbClr val="0070C0"/>
                </a:solidFill>
              </a:rPr>
              <a:t>Near-infrared sensors </a:t>
            </a:r>
            <a:r>
              <a:rPr lang="en-US" sz="6000" dirty="0" smtClean="0">
                <a:solidFill>
                  <a:srgbClr val="0070C0"/>
                </a:solidFill>
              </a:rPr>
              <a:t>used for </a:t>
            </a:r>
            <a:r>
              <a:rPr lang="en-US" sz="6000" dirty="0">
                <a:solidFill>
                  <a:srgbClr val="0070C0"/>
                </a:solidFill>
              </a:rPr>
              <a:t>crop </a:t>
            </a:r>
            <a:r>
              <a:rPr lang="en-US" sz="6000" dirty="0" smtClean="0">
                <a:solidFill>
                  <a:srgbClr val="0070C0"/>
                </a:solidFill>
              </a:rPr>
              <a:t>health.</a:t>
            </a:r>
            <a:r>
              <a:rPr lang="en-US" sz="6000" dirty="0"/>
              <a:t> </a:t>
            </a:r>
          </a:p>
          <a:p>
            <a:pPr lvl="0"/>
            <a:r>
              <a:rPr lang="en-US" sz="6000" dirty="0" smtClean="0"/>
              <a:t>Wildlife </a:t>
            </a:r>
            <a:r>
              <a:rPr lang="en-US" sz="6000" dirty="0"/>
              <a:t>Monitoring/Pooching  </a:t>
            </a:r>
            <a:r>
              <a:rPr lang="en-US" sz="6000" dirty="0" smtClean="0"/>
              <a:t>—The </a:t>
            </a:r>
            <a:r>
              <a:rPr lang="en-US" sz="6000" dirty="0"/>
              <a:t>presence of drones has proven to serve as a deterrent to </a:t>
            </a:r>
            <a:r>
              <a:rPr lang="en-US" sz="6000" u="sng" dirty="0" smtClean="0">
                <a:hlinkClick r:id="rId4"/>
              </a:rPr>
              <a:t>poachers</a:t>
            </a:r>
            <a:r>
              <a:rPr lang="en-US" sz="6000" u="sng" dirty="0" smtClean="0"/>
              <a:t>.</a:t>
            </a:r>
            <a:r>
              <a:rPr lang="en-US" sz="6000" dirty="0" smtClean="0"/>
              <a:t> The </a:t>
            </a:r>
            <a:r>
              <a:rPr lang="en-US" sz="6000" dirty="0"/>
              <a:t>ability to operate at night, and with thermal camera sensors, drones provide </a:t>
            </a:r>
            <a:r>
              <a:rPr lang="en-US" sz="6000" dirty="0" smtClean="0"/>
              <a:t> protection to wildlife.</a:t>
            </a:r>
            <a:endParaRPr lang="en-US" sz="6000" dirty="0"/>
          </a:p>
          <a:p>
            <a:r>
              <a:rPr lang="en-US" sz="6000" dirty="0"/>
              <a:t> </a:t>
            </a:r>
            <a:r>
              <a:rPr lang="en-US" sz="6000" dirty="0">
                <a:solidFill>
                  <a:srgbClr val="C00000"/>
                </a:solidFill>
              </a:rPr>
              <a:t>Law-Enforcement and police patrol — Helps with crowd surveillance and public safety, </a:t>
            </a:r>
            <a:r>
              <a:rPr lang="en-US" sz="6000" dirty="0" smtClean="0">
                <a:solidFill>
                  <a:srgbClr val="C00000"/>
                </a:solidFill>
              </a:rPr>
              <a:t>h </a:t>
            </a:r>
            <a:r>
              <a:rPr lang="en-US" sz="6000" dirty="0">
                <a:solidFill>
                  <a:srgbClr val="C00000"/>
                </a:solidFill>
              </a:rPr>
              <a:t>monitoring </a:t>
            </a:r>
            <a:r>
              <a:rPr lang="en-US" sz="6000" u="sng" dirty="0">
                <a:solidFill>
                  <a:srgbClr val="C00000"/>
                </a:solidFill>
                <a:hlinkClick r:id="rId5"/>
              </a:rPr>
              <a:t>criminal activity</a:t>
            </a:r>
            <a:r>
              <a:rPr lang="en-US" sz="6000" dirty="0">
                <a:solidFill>
                  <a:srgbClr val="C00000"/>
                </a:solidFill>
              </a:rPr>
              <a:t>, Crime scene and fire </a:t>
            </a:r>
            <a:r>
              <a:rPr lang="en-US" sz="6000" dirty="0" err="1" smtClean="0">
                <a:solidFill>
                  <a:srgbClr val="C00000"/>
                </a:solidFill>
              </a:rPr>
              <a:t>investigations,criminal</a:t>
            </a:r>
            <a:r>
              <a:rPr lang="en-US" sz="6000" dirty="0" smtClean="0">
                <a:solidFill>
                  <a:srgbClr val="C00000"/>
                </a:solidFill>
              </a:rPr>
              <a:t> </a:t>
            </a:r>
            <a:r>
              <a:rPr lang="en-US" sz="6000" dirty="0">
                <a:solidFill>
                  <a:srgbClr val="C00000"/>
                </a:solidFill>
              </a:rPr>
              <a:t>movements, terrorists and </a:t>
            </a:r>
            <a:r>
              <a:rPr lang="en-US" sz="6000" dirty="0" err="1">
                <a:solidFill>
                  <a:srgbClr val="C00000"/>
                </a:solidFill>
              </a:rPr>
              <a:t>and</a:t>
            </a:r>
            <a:r>
              <a:rPr lang="en-US" sz="6000" dirty="0">
                <a:solidFill>
                  <a:srgbClr val="C00000"/>
                </a:solidFill>
              </a:rPr>
              <a:t> anti social elements with Drones.</a:t>
            </a:r>
          </a:p>
          <a:p>
            <a:pPr marL="0" indent="0">
              <a:buNone/>
            </a:pPr>
            <a:r>
              <a:rPr lang="en-US" sz="6000" dirty="0"/>
              <a:t> </a:t>
            </a:r>
          </a:p>
          <a:p>
            <a:pPr lvl="0"/>
            <a:r>
              <a:rPr lang="en-US" sz="6000" dirty="0">
                <a:solidFill>
                  <a:srgbClr val="0070C0"/>
                </a:solidFill>
              </a:rPr>
              <a:t>Construction Sites — The monitoring from above of construction </a:t>
            </a:r>
            <a:r>
              <a:rPr lang="en-US" sz="6000" u="sng" dirty="0">
                <a:solidFill>
                  <a:srgbClr val="0070C0"/>
                </a:solidFill>
                <a:hlinkClick r:id="rId6"/>
              </a:rPr>
              <a:t>project sites</a:t>
            </a:r>
            <a:r>
              <a:rPr lang="en-US" sz="6000" dirty="0">
                <a:solidFill>
                  <a:srgbClr val="0070C0"/>
                </a:solidFill>
              </a:rPr>
              <a:t> </a:t>
            </a:r>
            <a:r>
              <a:rPr lang="en-US" sz="6000" dirty="0" smtClean="0">
                <a:solidFill>
                  <a:srgbClr val="0070C0"/>
                </a:solidFill>
              </a:rPr>
              <a:t>, </a:t>
            </a:r>
            <a:r>
              <a:rPr lang="en-US" sz="6000" dirty="0">
                <a:solidFill>
                  <a:srgbClr val="0070C0"/>
                </a:solidFill>
              </a:rPr>
              <a:t>check on projects, compare to plans, as well as better coordination of materials on the job site.</a:t>
            </a:r>
          </a:p>
          <a:p>
            <a:pPr marL="0" indent="0">
              <a:buNone/>
            </a:pPr>
            <a:r>
              <a:rPr lang="en-US" sz="6000" dirty="0"/>
              <a:t> </a:t>
            </a:r>
          </a:p>
          <a:p>
            <a:pPr lvl="0"/>
            <a:r>
              <a:rPr lang="en-US" sz="6000" dirty="0"/>
              <a:t>Storm Tracking/Forecasting — </a:t>
            </a:r>
            <a:r>
              <a:rPr lang="en-US" sz="6000" dirty="0" smtClean="0"/>
              <a:t> </a:t>
            </a:r>
            <a:r>
              <a:rPr lang="en-US" sz="6000" dirty="0"/>
              <a:t>Unmanned systems are the best approach to these dangerous situations, and with specialized </a:t>
            </a:r>
            <a:r>
              <a:rPr lang="en-US" sz="6000" dirty="0" smtClean="0"/>
              <a:t>sensors.</a:t>
            </a:r>
            <a:endParaRPr lang="en-US" sz="6000" dirty="0"/>
          </a:p>
          <a:p>
            <a:pPr marL="0" indent="0">
              <a:buNone/>
            </a:pPr>
            <a:r>
              <a:rPr lang="en-US" sz="6000" dirty="0"/>
              <a:t> </a:t>
            </a:r>
          </a:p>
          <a:p>
            <a:pPr lvl="0"/>
            <a:r>
              <a:rPr lang="en-US" sz="6000" dirty="0">
                <a:solidFill>
                  <a:srgbClr val="C00000"/>
                </a:solidFill>
              </a:rPr>
              <a:t>Fun — Plenty of hobbyists are picking up drones to play around with, both by flying remotely and by programming drone AI (artificial-intelligence). </a:t>
            </a:r>
          </a:p>
          <a:p>
            <a:endParaRPr lang="en-US" sz="8000" dirty="0">
              <a:solidFill>
                <a:srgbClr val="C00000"/>
              </a:solidFill>
            </a:endParaRPr>
          </a:p>
        </p:txBody>
      </p:sp>
    </p:spTree>
    <p:extLst>
      <p:ext uri="{BB962C8B-B14F-4D97-AF65-F5344CB8AC3E}">
        <p14:creationId xmlns:p14="http://schemas.microsoft.com/office/powerpoint/2010/main" val="3016013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4" y="28978"/>
            <a:ext cx="9137176" cy="809222"/>
          </a:xfrm>
          <a:solidFill>
            <a:srgbClr val="FFFF00"/>
          </a:solidFill>
        </p:spPr>
        <p:txBody>
          <a:bodyPr/>
          <a:lstStyle/>
          <a:p>
            <a:r>
              <a:rPr lang="en-US" dirty="0" smtClean="0"/>
              <a:t>UAS : Issues</a:t>
            </a:r>
            <a:endParaRPr lang="en-US" dirty="0"/>
          </a:p>
        </p:txBody>
      </p:sp>
      <p:sp>
        <p:nvSpPr>
          <p:cNvPr id="3" name="Content Placeholder 2"/>
          <p:cNvSpPr>
            <a:spLocks noGrp="1"/>
          </p:cNvSpPr>
          <p:nvPr>
            <p:ph idx="1"/>
          </p:nvPr>
        </p:nvSpPr>
        <p:spPr>
          <a:xfrm>
            <a:off x="0" y="838200"/>
            <a:ext cx="9144000" cy="6019800"/>
          </a:xfrm>
        </p:spPr>
        <p:txBody>
          <a:bodyPr>
            <a:normAutofit fontScale="70000" lnSpcReduction="20000"/>
          </a:bodyPr>
          <a:lstStyle/>
          <a:p>
            <a:r>
              <a:rPr lang="en-US" dirty="0" smtClean="0">
                <a:solidFill>
                  <a:srgbClr val="C00000"/>
                </a:solidFill>
              </a:rPr>
              <a:t>The </a:t>
            </a:r>
            <a:r>
              <a:rPr lang="en-US" dirty="0" err="1" smtClean="0">
                <a:solidFill>
                  <a:srgbClr val="C00000"/>
                </a:solidFill>
              </a:rPr>
              <a:t>GoI</a:t>
            </a:r>
            <a:r>
              <a:rPr lang="en-US" dirty="0" smtClean="0">
                <a:solidFill>
                  <a:srgbClr val="C00000"/>
                </a:solidFill>
              </a:rPr>
              <a:t> </a:t>
            </a:r>
            <a:r>
              <a:rPr lang="en-US" dirty="0">
                <a:solidFill>
                  <a:srgbClr val="C00000"/>
                </a:solidFill>
              </a:rPr>
              <a:t>considering comprehensive Civil Aviation Requirements to regulate small, unmanned aerial vehicles (UAVs, or “drones”), following recent incidents of their flying close to the airport, and Indian parliament. Guidelines </a:t>
            </a:r>
            <a:r>
              <a:rPr lang="en-US" dirty="0" smtClean="0">
                <a:solidFill>
                  <a:srgbClr val="C00000"/>
                </a:solidFill>
              </a:rPr>
              <a:t>likely to </a:t>
            </a:r>
            <a:r>
              <a:rPr lang="en-US" dirty="0">
                <a:solidFill>
                  <a:srgbClr val="C00000"/>
                </a:solidFill>
              </a:rPr>
              <a:t>include registration, tracking, implementation, and penalties for offenders.</a:t>
            </a:r>
          </a:p>
          <a:p>
            <a:r>
              <a:rPr lang="en-US" dirty="0" smtClean="0">
                <a:solidFill>
                  <a:srgbClr val="0070C0"/>
                </a:solidFill>
              </a:rPr>
              <a:t>The </a:t>
            </a:r>
            <a:r>
              <a:rPr lang="en-US" dirty="0">
                <a:solidFill>
                  <a:srgbClr val="0070C0"/>
                </a:solidFill>
              </a:rPr>
              <a:t>DGCA and security agencies are facing technical challenges like tracking in general and particularly to track recreational drones. Tracking costs money and increases the weight of a drone. It needs to be monitored, and tracking devices will have to be put across the country.</a:t>
            </a:r>
          </a:p>
          <a:p>
            <a:r>
              <a:rPr lang="en-US" dirty="0"/>
              <a:t>Administrative issues are getting in the </a:t>
            </a:r>
            <a:r>
              <a:rPr lang="en-US" dirty="0" smtClean="0"/>
              <a:t>way. Even </a:t>
            </a:r>
            <a:r>
              <a:rPr lang="en-US" dirty="0"/>
              <a:t>the U.S. is struggling with similar issues</a:t>
            </a:r>
            <a:r>
              <a:rPr lang="en-US" dirty="0" smtClean="0"/>
              <a:t>,. </a:t>
            </a:r>
            <a:r>
              <a:rPr lang="en-US" dirty="0"/>
              <a:t>This is a transition phase. </a:t>
            </a:r>
          </a:p>
          <a:p>
            <a:r>
              <a:rPr lang="en-US" dirty="0" smtClean="0">
                <a:solidFill>
                  <a:srgbClr val="C00000"/>
                </a:solidFill>
              </a:rPr>
              <a:t>DGCA </a:t>
            </a:r>
            <a:r>
              <a:rPr lang="en-US" dirty="0">
                <a:solidFill>
                  <a:srgbClr val="C00000"/>
                </a:solidFill>
              </a:rPr>
              <a:t>have restricted use of civilian drones to government purposes only. With no regulations, issues remain undefined and left unaddressed. The problem with an unregulated market  with irresponsible usage has a potential threat to public safety. </a:t>
            </a:r>
            <a:endParaRPr lang="en-US" dirty="0" smtClean="0">
              <a:solidFill>
                <a:srgbClr val="C00000"/>
              </a:solidFill>
            </a:endParaRPr>
          </a:p>
          <a:p>
            <a:r>
              <a:rPr lang="en-US" dirty="0" smtClean="0"/>
              <a:t> </a:t>
            </a:r>
            <a:r>
              <a:rPr lang="en-US" dirty="0">
                <a:solidFill>
                  <a:schemeClr val="accent1"/>
                </a:solidFill>
              </a:rPr>
              <a:t>Issues will remain with any regulation. </a:t>
            </a:r>
            <a:r>
              <a:rPr lang="en-US" dirty="0" smtClean="0">
                <a:solidFill>
                  <a:schemeClr val="accent1"/>
                </a:solidFill>
              </a:rPr>
              <a:t> </a:t>
            </a:r>
            <a:r>
              <a:rPr lang="en-US" dirty="0">
                <a:solidFill>
                  <a:schemeClr val="accent1"/>
                </a:solidFill>
              </a:rPr>
              <a:t>the best way is to formulate a set of regulations, implement them and then keep making appropriate changes. Registration of equipment, permissions based on the merit of the project, and skill of the operator could be considered while formulating the regulations</a:t>
            </a:r>
            <a:r>
              <a:rPr lang="en-US" dirty="0" smtClean="0"/>
              <a:t>.</a:t>
            </a:r>
            <a:endParaRPr lang="en-US" dirty="0"/>
          </a:p>
        </p:txBody>
      </p:sp>
    </p:spTree>
    <p:extLst>
      <p:ext uri="{BB962C8B-B14F-4D97-AF65-F5344CB8AC3E}">
        <p14:creationId xmlns:p14="http://schemas.microsoft.com/office/powerpoint/2010/main" val="3276642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770</Words>
  <Application>Microsoft Office PowerPoint</Application>
  <PresentationFormat>On-screen Show (4:3)</PresentationFormat>
  <Paragraphs>116</Paragraphs>
  <Slides>13</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Impact</vt:lpstr>
      <vt:lpstr>Office Theme</vt:lpstr>
      <vt:lpstr>Clip</vt:lpstr>
      <vt:lpstr>UAV 2016 UAS Opportunities &amp; Issues</vt:lpstr>
      <vt:lpstr>UAS: News Update </vt:lpstr>
      <vt:lpstr>UAS:Introduction</vt:lpstr>
      <vt:lpstr> UAS : History</vt:lpstr>
      <vt:lpstr> UAS : Indian Defence Sector</vt:lpstr>
      <vt:lpstr>UAS: Make in India   </vt:lpstr>
      <vt:lpstr>UAS : Civil Sector</vt:lpstr>
      <vt:lpstr>UAS : Civil Sector</vt:lpstr>
      <vt:lpstr>UAS : Issues</vt:lpstr>
      <vt:lpstr>   Few Suggestions   </vt:lpstr>
      <vt:lpstr>UAS:FAA Certification model</vt:lpstr>
      <vt:lpstr>     Questions?</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UAV 2016</dc:title>
  <dc:creator>a</dc:creator>
  <cp:lastModifiedBy>R C Padhi</cp:lastModifiedBy>
  <cp:revision>43</cp:revision>
  <dcterms:created xsi:type="dcterms:W3CDTF">2016-08-05T05:45:08Z</dcterms:created>
  <dcterms:modified xsi:type="dcterms:W3CDTF">2016-08-18T02:33:00Z</dcterms:modified>
</cp:coreProperties>
</file>